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64" r:id="rId2"/>
    <p:sldId id="257" r:id="rId3"/>
    <p:sldId id="265" r:id="rId4"/>
    <p:sldId id="281" r:id="rId5"/>
    <p:sldId id="273" r:id="rId6"/>
    <p:sldId id="282" r:id="rId7"/>
    <p:sldId id="278" r:id="rId8"/>
    <p:sldId id="277" r:id="rId9"/>
    <p:sldId id="279" r:id="rId10"/>
    <p:sldId id="275" r:id="rId11"/>
    <p:sldId id="280" r:id="rId12"/>
    <p:sldId id="283" r:id="rId13"/>
    <p:sldId id="284" r:id="rId14"/>
    <p:sldId id="285" r:id="rId15"/>
  </p:sldIdLst>
  <p:sldSz cx="9144000" cy="6858000" type="screen4x3"/>
  <p:notesSz cx="6669088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lmer, Samantha" initials="BS" lastIdx="4" clrIdx="0">
    <p:extLst>
      <p:ext uri="{19B8F6BF-5375-455C-9EA6-DF929625EA0E}">
        <p15:presenceInfo xmlns:p15="http://schemas.microsoft.com/office/powerpoint/2012/main" userId="S-1-5-21-1547161642-484763869-725345543-607742" providerId="AD"/>
      </p:ext>
    </p:extLst>
  </p:cmAuthor>
  <p:cmAuthor id="2" name="Alsua, Julie" initials="AJ" lastIdx="13" clrIdx="1">
    <p:extLst>
      <p:ext uri="{19B8F6BF-5375-455C-9EA6-DF929625EA0E}">
        <p15:presenceInfo xmlns:p15="http://schemas.microsoft.com/office/powerpoint/2012/main" userId="S-1-5-21-1547161642-484763869-725345543-418121" providerId="AD"/>
      </p:ext>
    </p:extLst>
  </p:cmAuthor>
  <p:cmAuthor id="3" name="Anikin, Evgeny" initials="AE" lastIdx="8" clrIdx="2">
    <p:extLst>
      <p:ext uri="{19B8F6BF-5375-455C-9EA6-DF929625EA0E}">
        <p15:presenceInfo xmlns:p15="http://schemas.microsoft.com/office/powerpoint/2012/main" userId="S-1-5-21-1547161642-484763869-725345543-16698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747678"/>
    <a:srgbClr val="E98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934" autoAdjust="0"/>
  </p:normalViewPr>
  <p:slideViewPr>
    <p:cSldViewPr snapToGrid="0">
      <p:cViewPr varScale="1">
        <p:scale>
          <a:sx n="114" d="100"/>
          <a:sy n="114" d="100"/>
        </p:scale>
        <p:origin x="636" y="114"/>
      </p:cViewPr>
      <p:guideLst>
        <p:guide orient="horz" pos="2160"/>
        <p:guide pos="38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A1E5DB-4A09-1946-BA56-BBBED59A4E48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22EBC0-133B-414A-96D3-892DA19456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495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16A91F-63CE-CF43-AEF2-6055D59FD001}" type="datetimeFigureOut">
              <a:rPr lang="en-US" smtClean="0"/>
              <a:t>11/26/2018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6DFAD-3B5B-634D-8FB1-3A82A869B7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2671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296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646634"/>
            <a:ext cx="1561378" cy="81928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860676"/>
            <a:ext cx="804672" cy="8229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14" y="1897508"/>
            <a:ext cx="960120" cy="178612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832630" y="1885950"/>
            <a:ext cx="6962120" cy="1797686"/>
          </a:xfrm>
          <a:prstGeom prst="rect">
            <a:avLst/>
          </a:prstGeom>
          <a:solidFill>
            <a:srgbClr val="E983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2495" y="2074123"/>
            <a:ext cx="6323317" cy="1065384"/>
          </a:xfrm>
        </p:spPr>
        <p:txBody>
          <a:bodyPr vert="horz" lIns="91440" tIns="0" rIns="91440" bIns="0" rtlCol="0" anchor="b">
            <a:noAutofit/>
          </a:bodyPr>
          <a:lstStyle>
            <a:lvl1pPr>
              <a:lnSpc>
                <a:spcPct val="200000"/>
              </a:lnSpc>
              <a:defRPr lang="en-US" sz="3600" dirty="0">
                <a:solidFill>
                  <a:schemeClr val="bg1"/>
                </a:solidFill>
              </a:defRPr>
            </a:lvl1pPr>
          </a:lstStyle>
          <a:p>
            <a:pPr lvl="0">
              <a:lnSpc>
                <a:spcPct val="7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2495" y="3149547"/>
            <a:ext cx="6308959" cy="477693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464" y="1891158"/>
            <a:ext cx="521208" cy="9357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14" y="577757"/>
            <a:ext cx="960120" cy="12862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855" y="6468340"/>
            <a:ext cx="1817624" cy="13532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349" y="6240857"/>
            <a:ext cx="1080000" cy="61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45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48" y="655820"/>
            <a:ext cx="8280000" cy="59070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14840" y="6416675"/>
            <a:ext cx="426914" cy="365125"/>
          </a:xfrm>
          <a:prstGeom prst="rect">
            <a:avLst/>
          </a:prstGeom>
        </p:spPr>
        <p:txBody>
          <a:bodyPr/>
          <a:lstStyle/>
          <a:p>
            <a:fld id="{CA431686-8DE2-9B43-980D-29AE692D7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45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14840" y="6416675"/>
            <a:ext cx="426914" cy="365125"/>
          </a:xfrm>
          <a:prstGeom prst="rect">
            <a:avLst/>
          </a:prstGeom>
        </p:spPr>
        <p:txBody>
          <a:bodyPr/>
          <a:lstStyle/>
          <a:p>
            <a:fld id="{CA431686-8DE2-9B43-980D-29AE692D7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129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508680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48" y="2195525"/>
            <a:ext cx="2949178" cy="3878704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4840" y="6416675"/>
            <a:ext cx="426914" cy="365125"/>
          </a:xfrm>
          <a:prstGeom prst="rect">
            <a:avLst/>
          </a:prstGeom>
        </p:spPr>
        <p:txBody>
          <a:bodyPr/>
          <a:lstStyle/>
          <a:p>
            <a:fld id="{CA431686-8DE2-9B43-980D-29AE692D790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4348" y="655819"/>
            <a:ext cx="2952000" cy="145555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637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75500"/>
            <a:ext cx="4644000" cy="5112000"/>
          </a:xfrm>
          <a:solidFill>
            <a:schemeClr val="bg2"/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4840" y="6416675"/>
            <a:ext cx="426914" cy="365125"/>
          </a:xfrm>
          <a:prstGeom prst="rect">
            <a:avLst/>
          </a:prstGeom>
        </p:spPr>
        <p:txBody>
          <a:bodyPr/>
          <a:lstStyle/>
          <a:p>
            <a:fld id="{CA431686-8DE2-9B43-980D-29AE692D790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48" y="2201462"/>
            <a:ext cx="2949178" cy="3877200"/>
          </a:xfrm>
        </p:spPr>
        <p:txBody>
          <a:bodyPr/>
          <a:lstStyle>
            <a:lvl1pPr marL="0" indent="0">
              <a:spcAft>
                <a:spcPts val="600"/>
              </a:spcAft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14348" y="655819"/>
            <a:ext cx="2952000" cy="145555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3745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4840" y="6416675"/>
            <a:ext cx="426914" cy="365125"/>
          </a:xfrm>
          <a:prstGeom prst="rect">
            <a:avLst/>
          </a:prstGeom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 charset="0"/>
                <a:ea typeface="ＭＳ Ｐゴシック" charset="0"/>
              </a:rPr>
              <a:t>page </a:t>
            </a:r>
            <a:fld id="{F977B5B4-1830-7C4D-B253-6E0CAE77DC38}" type="slidenum">
              <a:rPr lang="en-US" smtClean="0">
                <a:latin typeface="Arial" charset="0"/>
                <a:ea typeface="ＭＳ Ｐゴシック" charset="0"/>
              </a:rPr>
              <a:pPr eaLnBrk="1" hangingPunct="1">
                <a:defRPr/>
              </a:pPr>
              <a:t>‹#›</a:t>
            </a:fld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E3CAC3-7CFB-491C-91D8-2583A0D8B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11806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103BF-6A22-4C14-B58C-A9F95CE38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A95268-F8BE-47BA-908C-430AE0E778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514840" y="6416675"/>
            <a:ext cx="426914" cy="365125"/>
          </a:xfrm>
          <a:prstGeom prst="rect">
            <a:avLst/>
          </a:prstGeom>
        </p:spPr>
        <p:txBody>
          <a:bodyPr/>
          <a:lstStyle/>
          <a:p>
            <a:fld id="{CA431686-8DE2-9B43-980D-29AE692D79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48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49" y="1465877"/>
            <a:ext cx="8280000" cy="4608000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4840" y="6416675"/>
            <a:ext cx="426914" cy="365125"/>
          </a:xfrm>
          <a:prstGeom prst="rect">
            <a:avLst/>
          </a:prstGeom>
        </p:spPr>
        <p:txBody>
          <a:bodyPr/>
          <a:lstStyle/>
          <a:p>
            <a:fld id="{CA431686-8DE2-9B43-980D-29AE692D7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609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48" y="655819"/>
            <a:ext cx="8280000" cy="948391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49" y="1893669"/>
            <a:ext cx="8280000" cy="4182838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4840" y="6416675"/>
            <a:ext cx="426914" cy="365125"/>
          </a:xfrm>
          <a:prstGeom prst="rect">
            <a:avLst/>
          </a:prstGeom>
        </p:spPr>
        <p:txBody>
          <a:bodyPr/>
          <a:lstStyle/>
          <a:p>
            <a:fld id="{CA431686-8DE2-9B43-980D-29AE692D79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81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hidden="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389467"/>
            <a:ext cx="8794800" cy="555413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14348" y="1109137"/>
            <a:ext cx="6849533" cy="1905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"/>
          </p:nvPr>
        </p:nvSpPr>
        <p:spPr>
          <a:xfrm>
            <a:off x="514348" y="3012987"/>
            <a:ext cx="5329562" cy="445294"/>
          </a:xfrm>
        </p:spPr>
        <p:txBody>
          <a:bodyPr anchor="t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4840" y="6416675"/>
            <a:ext cx="4775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CA431686-8DE2-9B43-980D-29AE692D790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6013229"/>
            <a:ext cx="8794349" cy="64800"/>
            <a:chOff x="0" y="6079904"/>
            <a:chExt cx="8794349" cy="64800"/>
          </a:xfrm>
        </p:grpSpPr>
        <p:sp>
          <p:nvSpPr>
            <p:cNvPr id="19" name="Rectangle 18"/>
            <p:cNvSpPr/>
            <p:nvPr/>
          </p:nvSpPr>
          <p:spPr>
            <a:xfrm>
              <a:off x="0" y="6079904"/>
              <a:ext cx="8794349" cy="64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0" y="6079904"/>
              <a:ext cx="612000" cy="64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349" y="6240857"/>
            <a:ext cx="1080000" cy="617143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816360" y="6502166"/>
            <a:ext cx="3618298" cy="21544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 defTabSz="914400">
              <a:defRPr/>
            </a:pPr>
            <a:r>
              <a:rPr lang="en-US" sz="800" b="1" dirty="0">
                <a:solidFill>
                  <a:srgbClr val="919195"/>
                </a:solidFill>
                <a:latin typeface="Arial"/>
                <a:cs typeface="Arial"/>
              </a:rPr>
              <a:t>TE Connectivity</a:t>
            </a:r>
            <a:r>
              <a:rPr lang="en-US" sz="800" dirty="0">
                <a:solidFill>
                  <a:srgbClr val="919195"/>
                </a:solidFill>
                <a:latin typeface="Arial"/>
                <a:cs typeface="Arial"/>
              </a:rPr>
              <a:t> Confidential &amp; Proprietary. Do not reproduce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452030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389467"/>
            <a:ext cx="8794800" cy="55541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hidden="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4840" y="6416675"/>
            <a:ext cx="4775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CA431686-8DE2-9B43-980D-29AE692D790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349" y="6240857"/>
            <a:ext cx="1080000" cy="617143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0" y="6013229"/>
            <a:ext cx="8794349" cy="64800"/>
            <a:chOff x="0" y="6079904"/>
            <a:chExt cx="8794349" cy="64800"/>
          </a:xfrm>
        </p:grpSpPr>
        <p:sp>
          <p:nvSpPr>
            <p:cNvPr id="13" name="Rectangle 12"/>
            <p:cNvSpPr/>
            <p:nvPr/>
          </p:nvSpPr>
          <p:spPr>
            <a:xfrm>
              <a:off x="0" y="6079904"/>
              <a:ext cx="8794349" cy="64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6079904"/>
              <a:ext cx="612000" cy="64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14348" y="1109137"/>
            <a:ext cx="6849533" cy="1905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514348" y="3012987"/>
            <a:ext cx="5329562" cy="445294"/>
          </a:xfrm>
        </p:spPr>
        <p:txBody>
          <a:bodyPr anchor="t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816360" y="6502166"/>
            <a:ext cx="3618298" cy="21544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 defTabSz="914400">
              <a:defRPr/>
            </a:pPr>
            <a:r>
              <a:rPr lang="en-US" sz="800" b="1" dirty="0">
                <a:solidFill>
                  <a:srgbClr val="919195"/>
                </a:solidFill>
                <a:latin typeface="Arial"/>
                <a:cs typeface="Arial"/>
              </a:rPr>
              <a:t>TE Connectivity</a:t>
            </a:r>
            <a:r>
              <a:rPr lang="en-US" sz="800" dirty="0">
                <a:solidFill>
                  <a:srgbClr val="919195"/>
                </a:solidFill>
                <a:latin typeface="Arial"/>
                <a:cs typeface="Arial"/>
              </a:rPr>
              <a:t> Confidential &amp; Proprietary. Do not reproduce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1772507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389467"/>
            <a:ext cx="8794800" cy="55541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hidden="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4840" y="6416675"/>
            <a:ext cx="4775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CA431686-8DE2-9B43-980D-29AE692D790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349" y="6240857"/>
            <a:ext cx="1080000" cy="617143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0" y="6013229"/>
            <a:ext cx="8794349" cy="64800"/>
            <a:chOff x="0" y="6079904"/>
            <a:chExt cx="8794349" cy="64800"/>
          </a:xfrm>
        </p:grpSpPr>
        <p:sp>
          <p:nvSpPr>
            <p:cNvPr id="13" name="Rectangle 12"/>
            <p:cNvSpPr/>
            <p:nvPr/>
          </p:nvSpPr>
          <p:spPr>
            <a:xfrm>
              <a:off x="0" y="6079904"/>
              <a:ext cx="8794349" cy="64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6079904"/>
              <a:ext cx="612000" cy="64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48" y="1109137"/>
            <a:ext cx="6849533" cy="1905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514348" y="3012987"/>
            <a:ext cx="5329562" cy="445294"/>
          </a:xfrm>
        </p:spPr>
        <p:txBody>
          <a:bodyPr anchor="t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816360" y="6502166"/>
            <a:ext cx="3618298" cy="21544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 defTabSz="914400">
              <a:defRPr/>
            </a:pPr>
            <a:r>
              <a:rPr lang="en-US" sz="800" b="1" dirty="0">
                <a:solidFill>
                  <a:srgbClr val="919195"/>
                </a:solidFill>
                <a:latin typeface="Arial"/>
                <a:cs typeface="Arial"/>
              </a:rPr>
              <a:t>TE Connectivity</a:t>
            </a:r>
            <a:r>
              <a:rPr lang="en-US" sz="800" dirty="0">
                <a:solidFill>
                  <a:srgbClr val="919195"/>
                </a:solidFill>
                <a:latin typeface="Arial"/>
                <a:cs typeface="Arial"/>
              </a:rPr>
              <a:t> Confidential &amp; Proprietary. Do not reproduce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3600514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389467"/>
            <a:ext cx="8794800" cy="55541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hidden="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4840" y="6416675"/>
            <a:ext cx="4775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CA431686-8DE2-9B43-980D-29AE692D790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349" y="6240857"/>
            <a:ext cx="1080000" cy="617143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0" y="6013229"/>
            <a:ext cx="8794349" cy="64800"/>
            <a:chOff x="0" y="6079904"/>
            <a:chExt cx="8794349" cy="64800"/>
          </a:xfrm>
        </p:grpSpPr>
        <p:sp>
          <p:nvSpPr>
            <p:cNvPr id="13" name="Rectangle 12"/>
            <p:cNvSpPr/>
            <p:nvPr/>
          </p:nvSpPr>
          <p:spPr>
            <a:xfrm>
              <a:off x="0" y="6079904"/>
              <a:ext cx="8794349" cy="648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6079904"/>
              <a:ext cx="612000" cy="648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514348" y="1109137"/>
            <a:ext cx="6849533" cy="1905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"/>
          </p:nvPr>
        </p:nvSpPr>
        <p:spPr>
          <a:xfrm>
            <a:off x="514348" y="3012987"/>
            <a:ext cx="5329562" cy="445294"/>
          </a:xfrm>
        </p:spPr>
        <p:txBody>
          <a:bodyPr anchor="t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816360" y="6529060"/>
            <a:ext cx="3618298" cy="215444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 defTabSz="914400">
              <a:defRPr/>
            </a:pPr>
            <a:r>
              <a:rPr lang="en-US" sz="800" b="1" dirty="0">
                <a:solidFill>
                  <a:srgbClr val="919195"/>
                </a:solidFill>
                <a:latin typeface="Arial"/>
                <a:cs typeface="Arial"/>
              </a:rPr>
              <a:t>TE Connectivity</a:t>
            </a:r>
            <a:r>
              <a:rPr lang="en-US" sz="800" dirty="0">
                <a:solidFill>
                  <a:srgbClr val="919195"/>
                </a:solidFill>
                <a:latin typeface="Arial"/>
                <a:cs typeface="Arial"/>
              </a:rPr>
              <a:t> Confidential &amp; Proprietary. Do not reproduce or distribute.</a:t>
            </a:r>
          </a:p>
        </p:txBody>
      </p:sp>
    </p:spTree>
    <p:extLst>
      <p:ext uri="{BB962C8B-B14F-4D97-AF65-F5344CB8AC3E}">
        <p14:creationId xmlns:p14="http://schemas.microsoft.com/office/powerpoint/2010/main" val="4146536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48" y="1465877"/>
            <a:ext cx="3960000" cy="4608000"/>
          </a:xfrm>
        </p:spPr>
        <p:txBody>
          <a:bodyPr/>
          <a:lstStyle>
            <a:lvl1pPr>
              <a:spcAft>
                <a:spcPts val="600"/>
              </a:spcAft>
              <a:defRPr sz="1400"/>
            </a:lvl1pPr>
            <a:lvl2pPr>
              <a:spcAft>
                <a:spcPts val="600"/>
              </a:spcAft>
              <a:defRPr sz="1200"/>
            </a:lvl2pPr>
            <a:lvl3pPr>
              <a:spcAft>
                <a:spcPts val="600"/>
              </a:spcAft>
              <a:defRPr sz="10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4840" y="6416675"/>
            <a:ext cx="426914" cy="365125"/>
          </a:xfrm>
          <a:prstGeom prst="rect">
            <a:avLst/>
          </a:prstGeom>
        </p:spPr>
        <p:txBody>
          <a:bodyPr/>
          <a:lstStyle/>
          <a:p>
            <a:fld id="{CA431686-8DE2-9B43-980D-29AE692D790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14348" y="655820"/>
            <a:ext cx="8280000" cy="5907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3"/>
          </p:nvPr>
        </p:nvSpPr>
        <p:spPr>
          <a:xfrm>
            <a:off x="4834348" y="1465877"/>
            <a:ext cx="3960000" cy="4608000"/>
          </a:xfrm>
        </p:spPr>
        <p:txBody>
          <a:bodyPr/>
          <a:lstStyle>
            <a:lvl1pPr>
              <a:spcAft>
                <a:spcPts val="600"/>
              </a:spcAft>
              <a:defRPr sz="1400"/>
            </a:lvl1pPr>
            <a:lvl2pPr>
              <a:spcAft>
                <a:spcPts val="600"/>
              </a:spcAft>
              <a:defRPr sz="1200"/>
            </a:lvl2pPr>
            <a:lvl3pPr>
              <a:spcAft>
                <a:spcPts val="600"/>
              </a:spcAft>
              <a:defRPr sz="10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057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8" y="1465877"/>
            <a:ext cx="3960000" cy="541447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48" y="2201462"/>
            <a:ext cx="3960000" cy="3866400"/>
          </a:xfrm>
        </p:spPr>
        <p:txBody>
          <a:bodyPr/>
          <a:lstStyle>
            <a:lvl1pPr>
              <a:spcAft>
                <a:spcPts val="600"/>
              </a:spcAft>
              <a:defRPr sz="1400"/>
            </a:lvl1pPr>
            <a:lvl2pPr>
              <a:spcAft>
                <a:spcPts val="600"/>
              </a:spcAft>
              <a:defRPr sz="1200"/>
            </a:lvl2pPr>
            <a:lvl3pPr>
              <a:spcAft>
                <a:spcPts val="600"/>
              </a:spcAft>
              <a:defRPr sz="10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34348" y="1465877"/>
            <a:ext cx="3960000" cy="5400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800" b="0" dirty="0" smtClean="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34348" y="2201462"/>
            <a:ext cx="3960000" cy="3872314"/>
          </a:xfrm>
        </p:spPr>
        <p:txBody>
          <a:bodyPr/>
          <a:lstStyle>
            <a:lvl1pPr>
              <a:spcAft>
                <a:spcPts val="600"/>
              </a:spcAft>
              <a:defRPr sz="1400"/>
            </a:lvl1pPr>
            <a:lvl2pPr>
              <a:spcAft>
                <a:spcPts val="600"/>
              </a:spcAft>
              <a:defRPr sz="1200"/>
            </a:lvl2pPr>
            <a:lvl3pPr>
              <a:spcAft>
                <a:spcPts val="600"/>
              </a:spcAft>
              <a:defRPr sz="10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14840" y="6416675"/>
            <a:ext cx="426914" cy="365125"/>
          </a:xfrm>
          <a:prstGeom prst="rect">
            <a:avLst/>
          </a:prstGeom>
        </p:spPr>
        <p:txBody>
          <a:bodyPr/>
          <a:lstStyle/>
          <a:p>
            <a:fld id="{CA431686-8DE2-9B43-980D-29AE692D790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14348" y="655820"/>
            <a:ext cx="8280000" cy="5907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671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287809"/>
            <a:ext cx="8798719" cy="60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48" y="655820"/>
            <a:ext cx="8280000" cy="5907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49" y="1465877"/>
            <a:ext cx="8280000" cy="460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287809"/>
            <a:ext cx="612000" cy="5953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349" y="6240857"/>
            <a:ext cx="1080000" cy="61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43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4" r:id="rId14"/>
    <p:sldLayoutId id="214748367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52438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688975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139825" indent="-228600" algn="l" defTabSz="914400" rtl="0" eaLnBrk="1" latinLnBrk="0" hangingPunct="1">
        <a:lnSpc>
          <a:spcPct val="11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defRPr sz="1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5.png"/><Relationship Id="rId4" Type="http://schemas.openxmlformats.org/officeDocument/2006/relationships/image" Target="../media/image5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1.jpeg"/><Relationship Id="rId11" Type="http://schemas.openxmlformats.org/officeDocument/2006/relationships/image" Target="../media/image46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>
              <a:lnSpc>
                <a:spcPct val="70000"/>
              </a:lnSpc>
            </a:pPr>
            <a:r>
              <a:rPr lang="ru-RU" sz="2800" dirty="0"/>
              <a:t>ООО «Тайко Электроникс РУС»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/>
              <a:t>Углич, Ярославская область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334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Качество установленных термоусаживаемых материалов</a:t>
            </a:r>
          </a:p>
        </p:txBody>
      </p:sp>
      <p:sp>
        <p:nvSpPr>
          <p:cNvPr id="8" name="Rectangle 7"/>
          <p:cNvSpPr/>
          <p:nvPr/>
        </p:nvSpPr>
        <p:spPr>
          <a:xfrm>
            <a:off x="439835" y="6502689"/>
            <a:ext cx="4118994" cy="279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01A7F52-7ECB-4F98-BDDC-1C7130D31614}"/>
              </a:ext>
            </a:extLst>
          </p:cNvPr>
          <p:cNvGrpSpPr/>
          <p:nvPr/>
        </p:nvGrpSpPr>
        <p:grpSpPr>
          <a:xfrm>
            <a:off x="4501136" y="2308041"/>
            <a:ext cx="3876441" cy="3451115"/>
            <a:chOff x="4501136" y="1698440"/>
            <a:chExt cx="3876441" cy="3451115"/>
          </a:xfrm>
        </p:grpSpPr>
        <p:pic>
          <p:nvPicPr>
            <p:cNvPr id="5" name="Picture 1" descr="image001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5" t="479" r="333" b="1136"/>
            <a:stretch/>
          </p:blipFill>
          <p:spPr bwMode="auto">
            <a:xfrm>
              <a:off x="4501136" y="1698440"/>
              <a:ext cx="3876441" cy="323112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Straight Arrow Connector 11"/>
            <p:cNvCxnSpPr/>
            <p:nvPr/>
          </p:nvCxnSpPr>
          <p:spPr>
            <a:xfrm flipH="1">
              <a:off x="6816674" y="5146243"/>
              <a:ext cx="328976" cy="3312"/>
            </a:xfrm>
            <a:prstGeom prst="straightConnector1">
              <a:avLst/>
            </a:prstGeom>
            <a:ln w="12700" cap="flat" cmpd="sng" algn="ctr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cxnSpLocks/>
            </p:cNvCxnSpPr>
            <p:nvPr/>
          </p:nvCxnSpPr>
          <p:spPr>
            <a:xfrm>
              <a:off x="6272212" y="5146244"/>
              <a:ext cx="411119" cy="0"/>
            </a:xfrm>
            <a:prstGeom prst="straightConnector1">
              <a:avLst/>
            </a:prstGeom>
            <a:ln w="12700" cap="flat" cmpd="sng" algn="ctr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2C7BB19-4E8D-490F-9BB0-4A9494DC055A}"/>
              </a:ext>
            </a:extLst>
          </p:cNvPr>
          <p:cNvGrpSpPr/>
          <p:nvPr/>
        </p:nvGrpSpPr>
        <p:grpSpPr>
          <a:xfrm>
            <a:off x="649045" y="2309807"/>
            <a:ext cx="3414980" cy="3605429"/>
            <a:chOff x="649045" y="1700206"/>
            <a:chExt cx="3414980" cy="3605429"/>
          </a:xfrm>
        </p:grpSpPr>
        <p:pic>
          <p:nvPicPr>
            <p:cNvPr id="6" name="Picture 4" descr="image00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6" t="533" r="862" b="1115"/>
            <a:stretch/>
          </p:blipFill>
          <p:spPr bwMode="auto">
            <a:xfrm>
              <a:off x="649045" y="1700206"/>
              <a:ext cx="3414980" cy="323112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Connector 13"/>
            <p:cNvCxnSpPr>
              <a:cxnSpLocks/>
            </p:cNvCxnSpPr>
            <p:nvPr/>
          </p:nvCxnSpPr>
          <p:spPr>
            <a:xfrm>
              <a:off x="3100436" y="3281362"/>
              <a:ext cx="0" cy="2024273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solid"/>
              <a:miter lim="800000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cxnSpLocks/>
            </p:cNvCxnSpPr>
            <p:nvPr/>
          </p:nvCxnSpPr>
          <p:spPr>
            <a:xfrm>
              <a:off x="3291186" y="3281362"/>
              <a:ext cx="0" cy="2024273"/>
            </a:xfrm>
            <a:prstGeom prst="line">
              <a:avLst/>
            </a:prstGeom>
            <a:ln w="19050" cap="flat" cmpd="sng" algn="ctr">
              <a:solidFill>
                <a:schemeClr val="dk1"/>
              </a:solidFill>
              <a:prstDash val="solid"/>
              <a:miter lim="800000"/>
              <a:headEnd type="oval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3285161" y="5146243"/>
              <a:ext cx="328976" cy="3312"/>
            </a:xfrm>
            <a:prstGeom prst="straightConnector1">
              <a:avLst/>
            </a:prstGeom>
            <a:ln w="12700" cap="flat" cmpd="sng" algn="ctr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cxnSpLocks/>
            </p:cNvCxnSpPr>
            <p:nvPr/>
          </p:nvCxnSpPr>
          <p:spPr>
            <a:xfrm>
              <a:off x="2614613" y="5146244"/>
              <a:ext cx="484340" cy="0"/>
            </a:xfrm>
            <a:prstGeom prst="straightConnector1">
              <a:avLst/>
            </a:prstGeom>
            <a:ln w="12700" cap="flat" cmpd="sng" algn="ctr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24E1602E-7440-47A8-8082-5DABB702BE8E}"/>
              </a:ext>
            </a:extLst>
          </p:cNvPr>
          <p:cNvSpPr txBox="1"/>
          <p:nvPr/>
        </p:nvSpPr>
        <p:spPr>
          <a:xfrm>
            <a:off x="514348" y="1659424"/>
            <a:ext cx="37299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Нормальный термоусаживаемый материал «</a:t>
            </a:r>
            <a:r>
              <a:rPr lang="ru-RU" sz="1600" b="1" dirty="0" err="1"/>
              <a:t>Райхем</a:t>
            </a:r>
            <a:r>
              <a:rPr lang="ru-RU" sz="1600" b="1" dirty="0"/>
              <a:t>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D73137-395E-4523-8A45-80E46747ABFE}"/>
              </a:ext>
            </a:extLst>
          </p:cNvPr>
          <p:cNvSpPr txBox="1"/>
          <p:nvPr/>
        </p:nvSpPr>
        <p:spPr>
          <a:xfrm>
            <a:off x="649044" y="5516465"/>
            <a:ext cx="2183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rgbClr val="747678"/>
                </a:solidFill>
              </a:rPr>
              <a:t>Достаточная толщина материала после усадки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98E1AD-0007-4B18-8615-82566176386C}"/>
              </a:ext>
            </a:extLst>
          </p:cNvPr>
          <p:cNvSpPr txBox="1"/>
          <p:nvPr/>
        </p:nvSpPr>
        <p:spPr>
          <a:xfrm>
            <a:off x="4322347" y="1659424"/>
            <a:ext cx="42340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Экономичный аналог термоусаживаемого материала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D96268-37E3-43D8-84AB-99EBD4531EF6}"/>
              </a:ext>
            </a:extLst>
          </p:cNvPr>
          <p:cNvSpPr txBox="1"/>
          <p:nvPr/>
        </p:nvSpPr>
        <p:spPr>
          <a:xfrm>
            <a:off x="4501134" y="5525011"/>
            <a:ext cx="19792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>
                <a:solidFill>
                  <a:srgbClr val="747678"/>
                </a:solidFill>
              </a:rPr>
              <a:t>Недостаточная толщина материала после усадки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5304999-2464-4DF1-A359-C8AF0F90A519}"/>
              </a:ext>
            </a:extLst>
          </p:cNvPr>
          <p:cNvCxnSpPr>
            <a:cxnSpLocks/>
          </p:cNvCxnSpPr>
          <p:nvPr/>
        </p:nvCxnSpPr>
        <p:spPr>
          <a:xfrm>
            <a:off x="6686599" y="4062413"/>
            <a:ext cx="0" cy="1852823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59B6A081-2186-456F-A782-7EF5D4177FAD}"/>
              </a:ext>
            </a:extLst>
          </p:cNvPr>
          <p:cNvCxnSpPr>
            <a:cxnSpLocks/>
          </p:cNvCxnSpPr>
          <p:nvPr/>
        </p:nvCxnSpPr>
        <p:spPr>
          <a:xfrm>
            <a:off x="6805910" y="4062413"/>
            <a:ext cx="0" cy="1852823"/>
          </a:xfrm>
          <a:prstGeom prst="line">
            <a:avLst/>
          </a:prstGeom>
          <a:ln w="19050" cap="flat" cmpd="sng" algn="ctr">
            <a:solidFill>
              <a:schemeClr val="dk1"/>
            </a:solidFill>
            <a:prstDash val="solid"/>
            <a:miter lim="800000"/>
            <a:headEnd type="oval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833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Трекинго-эрозионная стойкость и герметичность кабельных муфт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507" y="1690224"/>
            <a:ext cx="3470568" cy="44269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72" y="1690224"/>
            <a:ext cx="2886239" cy="442690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39835" y="6502689"/>
            <a:ext cx="4118994" cy="279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865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FF161-F224-485E-904E-5D51DDD19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48" y="655820"/>
            <a:ext cx="8280000" cy="590706"/>
          </a:xfrm>
        </p:spPr>
        <p:txBody>
          <a:bodyPr/>
          <a:lstStyle/>
          <a:p>
            <a:r>
              <a:rPr lang="ru-RU" dirty="0"/>
              <a:t>Специализированная кабельная арматура </a:t>
            </a:r>
            <a:r>
              <a:rPr lang="en-US" dirty="0"/>
              <a:t>TE Connectivity </a:t>
            </a:r>
            <a:r>
              <a:rPr lang="ru-RU" dirty="0"/>
              <a:t>для АЭС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74933C-D5FD-4335-8560-68B684FBC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157"/>
          <a:stretch/>
        </p:blipFill>
        <p:spPr>
          <a:xfrm>
            <a:off x="4890609" y="3771411"/>
            <a:ext cx="2723714" cy="20589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CB1738-7347-4028-9F39-5EBA190DD6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15" r="3231"/>
          <a:stretch/>
        </p:blipFill>
        <p:spPr>
          <a:xfrm>
            <a:off x="4829649" y="2200344"/>
            <a:ext cx="1873854" cy="15710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57587B-C28E-49C5-8BEC-9B06D0F89A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8917" b="19951"/>
          <a:stretch/>
        </p:blipFill>
        <p:spPr>
          <a:xfrm>
            <a:off x="6823765" y="2160789"/>
            <a:ext cx="1718636" cy="65908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152DB9-4451-485D-B24A-DEBD42E7F1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7097" b="21770"/>
          <a:stretch/>
        </p:blipFill>
        <p:spPr>
          <a:xfrm>
            <a:off x="6823765" y="3015293"/>
            <a:ext cx="1718636" cy="65908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F0F761-6754-4A0F-AF68-35C7FBD8057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636" r="33651"/>
          <a:stretch/>
        </p:blipFill>
        <p:spPr>
          <a:xfrm>
            <a:off x="7734585" y="3771412"/>
            <a:ext cx="898072" cy="20589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828EF6E-4E9B-458C-9EB4-44DCDD8402BA}"/>
              </a:ext>
            </a:extLst>
          </p:cNvPr>
          <p:cNvSpPr/>
          <p:nvPr/>
        </p:nvSpPr>
        <p:spPr>
          <a:xfrm>
            <a:off x="6128870" y="3429000"/>
            <a:ext cx="604007" cy="245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034346F-0058-404C-9668-E7F11BFCB2E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727" t="1920" r="2148" b="-1"/>
          <a:stretch/>
        </p:blipFill>
        <p:spPr>
          <a:xfrm>
            <a:off x="573725" y="2128945"/>
            <a:ext cx="4226550" cy="370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25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FD1E833-4F8C-4856-81FA-2E8087B569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54" b="11736"/>
          <a:stretch/>
        </p:blipFill>
        <p:spPr>
          <a:xfrm>
            <a:off x="5259896" y="4321134"/>
            <a:ext cx="2182079" cy="1635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34E6E8-9FDB-4B8D-AB6C-C66FC1C4C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48" y="655820"/>
            <a:ext cx="8280000" cy="590706"/>
          </a:xfrm>
        </p:spPr>
        <p:txBody>
          <a:bodyPr/>
          <a:lstStyle/>
          <a:p>
            <a:r>
              <a:rPr lang="ru-RU" dirty="0"/>
              <a:t>Кабельная арматура для АЭС</a:t>
            </a:r>
            <a:br>
              <a:rPr lang="ru-RU" dirty="0"/>
            </a:br>
            <a:r>
              <a:rPr lang="ru-RU" dirty="0"/>
              <a:t>Квалификация: </a:t>
            </a:r>
            <a:r>
              <a:rPr lang="en-GB" dirty="0"/>
              <a:t>LOCA</a:t>
            </a:r>
            <a:r>
              <a:rPr lang="ru-RU" dirty="0"/>
              <a:t>, Класс 1</a:t>
            </a:r>
            <a:r>
              <a:rPr lang="en-GB" dirty="0"/>
              <a:t>E</a:t>
            </a:r>
            <a:r>
              <a:rPr lang="ru-RU" dirty="0"/>
              <a:t> (</a:t>
            </a:r>
            <a:r>
              <a:rPr lang="en-GB" dirty="0"/>
              <a:t>K</a:t>
            </a:r>
            <a:r>
              <a:rPr lang="ru-RU" dirty="0"/>
              <a:t>1)</a:t>
            </a:r>
            <a:br>
              <a:rPr lang="ru-RU" dirty="0"/>
            </a:br>
            <a:endParaRPr lang="ru-R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D1E9E-80C4-4C5B-B6F1-B6119038D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352" y="1632519"/>
            <a:ext cx="6471633" cy="4088916"/>
          </a:xfrm>
        </p:spPr>
        <p:txBody>
          <a:bodyPr/>
          <a:lstStyle/>
          <a:p>
            <a:pPr algn="just"/>
            <a:r>
              <a:rPr lang="en-US" sz="1400" dirty="0"/>
              <a:t>TE’s Raychem </a:t>
            </a:r>
            <a:r>
              <a:rPr lang="ru-RU" sz="1400" dirty="0"/>
              <a:t>разработала термоусаживаемые компоненты и комплекты арматуры для герметизации и изоляции электрических соединений на атомных станциях (АЭС). Эта арматура выполнена из толстостенных огнестойких полиолефиновых термоусаживаемых трубок и предназначена для работы в гермозоне АЭС, где она должна выдерживать соответствующие уровни радиации и температуры. </a:t>
            </a:r>
          </a:p>
          <a:p>
            <a:pPr algn="just"/>
            <a:r>
              <a:rPr lang="ru-RU" sz="1400" dirty="0"/>
              <a:t>Арматура </a:t>
            </a:r>
            <a:r>
              <a:rPr lang="en-US" sz="1400" dirty="0"/>
              <a:t>TE Connectivity </a:t>
            </a:r>
            <a:r>
              <a:rPr lang="ru-RU" sz="1400" dirty="0"/>
              <a:t>для АЭС была испытана на соответствие проектным сценариям аварий на АЭС по жестким требованиям </a:t>
            </a:r>
            <a:r>
              <a:rPr lang="en-GB" sz="1400" dirty="0"/>
              <a:t>LOCA</a:t>
            </a:r>
            <a:r>
              <a:rPr lang="ru-RU" sz="1400" dirty="0"/>
              <a:t>/</a:t>
            </a:r>
            <a:r>
              <a:rPr lang="en-GB" sz="1400" dirty="0"/>
              <a:t>HELB</a:t>
            </a:r>
            <a:r>
              <a:rPr lang="ru-RU" sz="1400" dirty="0"/>
              <a:t>*</a:t>
            </a:r>
            <a:endParaRPr lang="en-US" sz="1400" dirty="0"/>
          </a:p>
          <a:p>
            <a:pPr algn="just" defTabSz="266700">
              <a:lnSpc>
                <a:spcPct val="100000"/>
              </a:lnSpc>
              <a:spcAft>
                <a:spcPts val="0"/>
              </a:spcAft>
            </a:pPr>
            <a:r>
              <a:rPr lang="en-US" sz="1000" dirty="0"/>
              <a:t>     *	- LOCA (loss-of-coolant accident) – </a:t>
            </a:r>
            <a:r>
              <a:rPr lang="ru-RU" sz="1000" dirty="0"/>
              <a:t>авария с потерей теплоносителя</a:t>
            </a:r>
          </a:p>
          <a:p>
            <a:pPr algn="just" defTabSz="266700">
              <a:lnSpc>
                <a:spcPct val="100000"/>
              </a:lnSpc>
              <a:spcAft>
                <a:spcPts val="0"/>
              </a:spcAft>
            </a:pPr>
            <a:r>
              <a:rPr lang="en-US" sz="1000" dirty="0"/>
              <a:t>  	</a:t>
            </a:r>
            <a:r>
              <a:rPr lang="ru-RU" sz="1000" dirty="0"/>
              <a:t>- </a:t>
            </a:r>
            <a:r>
              <a:rPr lang="en-US" sz="1000" dirty="0"/>
              <a:t>HELB (high energy line break) – </a:t>
            </a:r>
            <a:r>
              <a:rPr lang="ru-RU" sz="1000" dirty="0"/>
              <a:t>разрыв трубопровода высокого давления</a:t>
            </a:r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B0EB6D-73B8-4374-8403-853AEC1563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016" y="1632519"/>
            <a:ext cx="1672331" cy="41433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D450EB-6865-4B97-9D00-622E73CD73E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685" r="31373"/>
          <a:stretch/>
        </p:blipFill>
        <p:spPr>
          <a:xfrm>
            <a:off x="3686175" y="4470380"/>
            <a:ext cx="866775" cy="1759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F76601-1202-406D-9BCE-274F0F6BFA9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8649"/>
          <a:stretch/>
        </p:blipFill>
        <p:spPr>
          <a:xfrm>
            <a:off x="650383" y="4470380"/>
            <a:ext cx="2393968" cy="14606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6056C0E-258B-4458-A32F-9FB0D7F7F21E}"/>
              </a:ext>
            </a:extLst>
          </p:cNvPr>
          <p:cNvSpPr/>
          <p:nvPr/>
        </p:nvSpPr>
        <p:spPr>
          <a:xfrm>
            <a:off x="6702804" y="5813572"/>
            <a:ext cx="604007" cy="366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095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2F6AAADC-87DA-40B4-BE49-98C463CD9938}"/>
              </a:ext>
            </a:extLst>
          </p:cNvPr>
          <p:cNvSpPr/>
          <p:nvPr/>
        </p:nvSpPr>
        <p:spPr>
          <a:xfrm>
            <a:off x="-6" y="0"/>
            <a:ext cx="9144000" cy="6858000"/>
          </a:xfrm>
          <a:prstGeom prst="rect">
            <a:avLst/>
          </a:prstGeom>
          <a:solidFill>
            <a:srgbClr val="E9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871656" y="5952191"/>
            <a:ext cx="54006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ts val="3000"/>
              </a:lnSpc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ts val="3000"/>
              </a:lnSpc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ts val="3000"/>
              </a:lnSpc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ts val="3000"/>
              </a:lnSpc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ts val="3000"/>
              </a:lnSpc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ru-RU" altLang="ru-RU" sz="1800" dirty="0">
                <a:solidFill>
                  <a:schemeClr val="bg1"/>
                </a:solidFill>
              </a:rPr>
              <a:t>Спасибо за внимание!</a:t>
            </a:r>
            <a:endParaRPr lang="de-DE" altLang="ru-RU" sz="1800" dirty="0">
              <a:solidFill>
                <a:schemeClr val="bg1"/>
              </a:solidFill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F59FAB6E-5632-45A5-900D-A4D63D20122B}"/>
              </a:ext>
            </a:extLst>
          </p:cNvPr>
          <p:cNvSpPr txBox="1"/>
          <p:nvPr/>
        </p:nvSpPr>
        <p:spPr>
          <a:xfrm>
            <a:off x="1228159" y="3164540"/>
            <a:ext cx="6687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EVERY CONNECTION COUNTS</a:t>
            </a:r>
            <a:endParaRPr lang="en-CA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098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6627" y="569022"/>
            <a:ext cx="3196855" cy="2083176"/>
          </a:xfrm>
          <a:prstGeom prst="rect">
            <a:avLst/>
          </a:prstGeo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компании</a:t>
            </a:r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514840" y="6416675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CA431686-8DE2-9B43-980D-29AE692D7900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7" name="Picture 40" descr="ottobrsit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38" y="5384320"/>
            <a:ext cx="827234" cy="548910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43" descr="Simeleingangk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219" y="5385959"/>
            <a:ext cx="890452" cy="56539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5" name="Picture 46" descr="Fuqfarsitek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583" y="5380376"/>
            <a:ext cx="876519" cy="557031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49" descr="axisite3k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219" y="5380376"/>
            <a:ext cx="804369" cy="540643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22" name="Picture 52" descr="Kunshansitekl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220" y="5384320"/>
            <a:ext cx="906884" cy="566730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26" name="Picture 56" descr="banghaloresitek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077" y="5368658"/>
            <a:ext cx="881159" cy="581303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8" descr="UKsit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795" y="5368658"/>
            <a:ext cx="904392" cy="580234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1842" dir="27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</p:pic>
      <p:pic>
        <p:nvPicPr>
          <p:cNvPr id="32" name="Picture 62" descr="mexsite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8682" y="5381710"/>
            <a:ext cx="824957" cy="549037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670657" y="3098024"/>
            <a:ext cx="2741005" cy="14033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6" name="Text Box 41"/>
          <p:cNvSpPr txBox="1">
            <a:spLocks noChangeArrowheads="1"/>
          </p:cNvSpPr>
          <p:nvPr/>
        </p:nvSpPr>
        <p:spPr bwMode="auto">
          <a:xfrm>
            <a:off x="1609355" y="5959381"/>
            <a:ext cx="763862" cy="21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672" tIns="43836" rIns="87672" bIns="43836">
            <a:spAutoFit/>
          </a:bodyPr>
          <a:lstStyle>
            <a:lvl1pPr defTabSz="877888">
              <a:lnSpc>
                <a:spcPts val="3000"/>
              </a:lnSpc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>
              <a:lnSpc>
                <a:spcPts val="3000"/>
              </a:lnSpc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>
              <a:lnSpc>
                <a:spcPts val="3000"/>
              </a:lnSpc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>
              <a:lnSpc>
                <a:spcPts val="3000"/>
              </a:lnSpc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>
              <a:lnSpc>
                <a:spcPts val="3000"/>
              </a:lnSpc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ru-RU" altLang="en-US" sz="800" dirty="0">
                <a:solidFill>
                  <a:schemeClr val="bg1">
                    <a:lumMod val="50000"/>
                  </a:schemeClr>
                </a:solidFill>
              </a:rPr>
              <a:t>Китай</a:t>
            </a:r>
            <a:endParaRPr lang="fr-F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7" name="Text Box 41"/>
          <p:cNvSpPr txBox="1">
            <a:spLocks noChangeArrowheads="1"/>
          </p:cNvSpPr>
          <p:nvPr/>
        </p:nvSpPr>
        <p:spPr bwMode="auto">
          <a:xfrm>
            <a:off x="2661743" y="5967949"/>
            <a:ext cx="743194" cy="21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672" tIns="43836" rIns="87672" bIns="43836">
            <a:spAutoFit/>
          </a:bodyPr>
          <a:lstStyle>
            <a:lvl1pPr defTabSz="877888">
              <a:lnSpc>
                <a:spcPts val="3000"/>
              </a:lnSpc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>
              <a:lnSpc>
                <a:spcPts val="3000"/>
              </a:lnSpc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>
              <a:lnSpc>
                <a:spcPts val="3000"/>
              </a:lnSpc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>
              <a:lnSpc>
                <a:spcPts val="3000"/>
              </a:lnSpc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>
              <a:lnSpc>
                <a:spcPts val="3000"/>
              </a:lnSpc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ru-RU" altLang="en-US" sz="800" dirty="0">
                <a:solidFill>
                  <a:schemeClr val="bg1">
                    <a:lumMod val="50000"/>
                  </a:schemeClr>
                </a:solidFill>
              </a:rPr>
              <a:t>Франция</a:t>
            </a:r>
            <a:endParaRPr lang="fr-F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8" name="Text Box 41"/>
          <p:cNvSpPr txBox="1">
            <a:spLocks noChangeArrowheads="1"/>
          </p:cNvSpPr>
          <p:nvPr/>
        </p:nvSpPr>
        <p:spPr bwMode="auto">
          <a:xfrm>
            <a:off x="3583502" y="5967949"/>
            <a:ext cx="979835" cy="21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672" tIns="43836" rIns="87672" bIns="43836">
            <a:spAutoFit/>
          </a:bodyPr>
          <a:lstStyle>
            <a:lvl1pPr defTabSz="877888">
              <a:lnSpc>
                <a:spcPts val="3000"/>
              </a:lnSpc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>
              <a:lnSpc>
                <a:spcPts val="3000"/>
              </a:lnSpc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>
              <a:lnSpc>
                <a:spcPts val="3000"/>
              </a:lnSpc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>
              <a:lnSpc>
                <a:spcPts val="3000"/>
              </a:lnSpc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>
              <a:lnSpc>
                <a:spcPts val="3000"/>
              </a:lnSpc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ru-RU" altLang="en-US" sz="800" dirty="0">
                <a:solidFill>
                  <a:schemeClr val="bg1">
                    <a:lumMod val="50000"/>
                  </a:schemeClr>
                </a:solidFill>
              </a:rPr>
              <a:t>Великобритания</a:t>
            </a:r>
            <a:endParaRPr lang="fr-F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Text Box 41"/>
          <p:cNvSpPr txBox="1">
            <a:spLocks noChangeArrowheads="1"/>
          </p:cNvSpPr>
          <p:nvPr/>
        </p:nvSpPr>
        <p:spPr bwMode="auto">
          <a:xfrm>
            <a:off x="4741902" y="5967948"/>
            <a:ext cx="743194" cy="21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672" tIns="43836" rIns="87672" bIns="43836">
            <a:spAutoFit/>
          </a:bodyPr>
          <a:lstStyle>
            <a:lvl1pPr defTabSz="877888">
              <a:lnSpc>
                <a:spcPts val="3000"/>
              </a:lnSpc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>
              <a:lnSpc>
                <a:spcPts val="3000"/>
              </a:lnSpc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>
              <a:lnSpc>
                <a:spcPts val="3000"/>
              </a:lnSpc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>
              <a:lnSpc>
                <a:spcPts val="3000"/>
              </a:lnSpc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>
              <a:lnSpc>
                <a:spcPts val="3000"/>
              </a:lnSpc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ru-RU" altLang="en-US" sz="800" dirty="0">
                <a:solidFill>
                  <a:schemeClr val="bg1">
                    <a:lumMod val="50000"/>
                  </a:schemeClr>
                </a:solidFill>
              </a:rPr>
              <a:t>Индия</a:t>
            </a:r>
            <a:endParaRPr lang="fr-F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0" name="Text Box 41"/>
          <p:cNvSpPr txBox="1">
            <a:spLocks noChangeArrowheads="1"/>
          </p:cNvSpPr>
          <p:nvPr/>
        </p:nvSpPr>
        <p:spPr bwMode="auto">
          <a:xfrm>
            <a:off x="5673384" y="5967948"/>
            <a:ext cx="743194" cy="21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672" tIns="43836" rIns="87672" bIns="43836">
            <a:spAutoFit/>
          </a:bodyPr>
          <a:lstStyle>
            <a:lvl1pPr defTabSz="877888">
              <a:lnSpc>
                <a:spcPts val="3000"/>
              </a:lnSpc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>
              <a:lnSpc>
                <a:spcPts val="3000"/>
              </a:lnSpc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>
              <a:lnSpc>
                <a:spcPts val="3000"/>
              </a:lnSpc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>
              <a:lnSpc>
                <a:spcPts val="3000"/>
              </a:lnSpc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>
              <a:lnSpc>
                <a:spcPts val="3000"/>
              </a:lnSpc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ru-RU" altLang="en-US" sz="800" dirty="0">
                <a:solidFill>
                  <a:schemeClr val="bg1">
                    <a:lumMod val="50000"/>
                  </a:schemeClr>
                </a:solidFill>
              </a:rPr>
              <a:t>США</a:t>
            </a:r>
            <a:endParaRPr lang="fr-F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1" name="Text Box 41"/>
          <p:cNvSpPr txBox="1">
            <a:spLocks noChangeArrowheads="1"/>
          </p:cNvSpPr>
          <p:nvPr/>
        </p:nvSpPr>
        <p:spPr bwMode="auto">
          <a:xfrm>
            <a:off x="6700912" y="5967948"/>
            <a:ext cx="743194" cy="21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672" tIns="43836" rIns="87672" bIns="43836">
            <a:spAutoFit/>
          </a:bodyPr>
          <a:lstStyle>
            <a:lvl1pPr defTabSz="877888">
              <a:lnSpc>
                <a:spcPts val="3000"/>
              </a:lnSpc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>
              <a:lnSpc>
                <a:spcPts val="3000"/>
              </a:lnSpc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>
              <a:lnSpc>
                <a:spcPts val="3000"/>
              </a:lnSpc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>
              <a:lnSpc>
                <a:spcPts val="3000"/>
              </a:lnSpc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>
              <a:lnSpc>
                <a:spcPts val="3000"/>
              </a:lnSpc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ru-RU" altLang="en-US" sz="800" dirty="0">
                <a:solidFill>
                  <a:schemeClr val="bg1">
                    <a:lumMod val="50000"/>
                  </a:schemeClr>
                </a:solidFill>
              </a:rPr>
              <a:t>Мексика</a:t>
            </a:r>
            <a:endParaRPr lang="fr-F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Text Box 41"/>
          <p:cNvSpPr txBox="1">
            <a:spLocks noChangeArrowheads="1"/>
          </p:cNvSpPr>
          <p:nvPr/>
        </p:nvSpPr>
        <p:spPr bwMode="auto">
          <a:xfrm>
            <a:off x="7632394" y="5967948"/>
            <a:ext cx="743194" cy="21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672" tIns="43836" rIns="87672" bIns="43836">
            <a:spAutoFit/>
          </a:bodyPr>
          <a:lstStyle>
            <a:lvl1pPr defTabSz="877888">
              <a:lnSpc>
                <a:spcPts val="3000"/>
              </a:lnSpc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>
              <a:lnSpc>
                <a:spcPts val="3000"/>
              </a:lnSpc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>
              <a:lnSpc>
                <a:spcPts val="3000"/>
              </a:lnSpc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>
              <a:lnSpc>
                <a:spcPts val="3000"/>
              </a:lnSpc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>
              <a:lnSpc>
                <a:spcPts val="3000"/>
              </a:lnSpc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ru-RU" altLang="en-US" sz="800" dirty="0">
                <a:solidFill>
                  <a:schemeClr val="bg1">
                    <a:lumMod val="50000"/>
                  </a:schemeClr>
                </a:solidFill>
              </a:rPr>
              <a:t>Швейцария</a:t>
            </a:r>
            <a:endParaRPr lang="fr-F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3" name="Text Box 41"/>
          <p:cNvSpPr txBox="1">
            <a:spLocks noChangeArrowheads="1"/>
          </p:cNvSpPr>
          <p:nvPr/>
        </p:nvSpPr>
        <p:spPr bwMode="auto">
          <a:xfrm>
            <a:off x="6802563" y="4518687"/>
            <a:ext cx="1927948" cy="303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672" tIns="43836" rIns="87672" bIns="43836">
            <a:spAutoFit/>
          </a:bodyPr>
          <a:lstStyle>
            <a:lvl1pPr defTabSz="877888">
              <a:lnSpc>
                <a:spcPts val="3000"/>
              </a:lnSpc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>
              <a:lnSpc>
                <a:spcPts val="3000"/>
              </a:lnSpc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>
              <a:lnSpc>
                <a:spcPts val="3000"/>
              </a:lnSpc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>
              <a:lnSpc>
                <a:spcPts val="3000"/>
              </a:lnSpc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>
              <a:lnSpc>
                <a:spcPts val="3000"/>
              </a:lnSpc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ru-RU" altLang="en-US" sz="1400" i="1" dirty="0">
                <a:solidFill>
                  <a:schemeClr val="tx2"/>
                </a:solidFill>
              </a:rPr>
              <a:t>Углич, Россия</a:t>
            </a:r>
            <a:endParaRPr lang="fr-FR" altLang="en-US" sz="1400" i="1" dirty="0">
              <a:solidFill>
                <a:schemeClr val="tx2"/>
              </a:solidFill>
            </a:endParaRPr>
          </a:p>
        </p:txBody>
      </p:sp>
      <p:sp>
        <p:nvSpPr>
          <p:cNvPr id="4" name="Arrow: Curved Left 3"/>
          <p:cNvSpPr/>
          <p:nvPr/>
        </p:nvSpPr>
        <p:spPr>
          <a:xfrm rot="20646357">
            <a:off x="7495351" y="955155"/>
            <a:ext cx="1017280" cy="2423657"/>
          </a:xfrm>
          <a:prstGeom prst="curvedLef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82" name="Rectangle 781"/>
          <p:cNvSpPr/>
          <p:nvPr/>
        </p:nvSpPr>
        <p:spPr>
          <a:xfrm>
            <a:off x="536853" y="2583394"/>
            <a:ext cx="7119908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altLang="en-US" sz="1400" b="1" dirty="0">
                <a:solidFill>
                  <a:srgbClr val="E98300"/>
                </a:solidFill>
              </a:rPr>
              <a:t>TE Energy </a:t>
            </a:r>
            <a:r>
              <a:rPr lang="ru-RU" altLang="en-US" sz="1400" dirty="0">
                <a:solidFill>
                  <a:schemeClr val="bg1">
                    <a:lumMod val="50000"/>
                  </a:schemeClr>
                </a:solidFill>
              </a:rPr>
              <a:t>- среди лидеров по производству и поставке продуктов и компонентов</a:t>
            </a:r>
          </a:p>
        </p:txBody>
      </p:sp>
      <p:sp>
        <p:nvSpPr>
          <p:cNvPr id="783" name="Text Box 41"/>
          <p:cNvSpPr txBox="1">
            <a:spLocks noChangeArrowheads="1"/>
          </p:cNvSpPr>
          <p:nvPr/>
        </p:nvSpPr>
        <p:spPr bwMode="auto">
          <a:xfrm>
            <a:off x="708624" y="5969498"/>
            <a:ext cx="763862" cy="211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7672" tIns="43836" rIns="87672" bIns="43836">
            <a:spAutoFit/>
          </a:bodyPr>
          <a:lstStyle>
            <a:lvl1pPr defTabSz="877888">
              <a:lnSpc>
                <a:spcPts val="3000"/>
              </a:lnSpc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77888">
              <a:lnSpc>
                <a:spcPts val="3000"/>
              </a:lnSpc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77888">
              <a:lnSpc>
                <a:spcPts val="3000"/>
              </a:lnSpc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77888">
              <a:lnSpc>
                <a:spcPts val="3000"/>
              </a:lnSpc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77888">
              <a:lnSpc>
                <a:spcPts val="3000"/>
              </a:lnSpc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87788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87788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87788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877888" eaLnBrk="0" fontAlgn="base" hangingPunct="0">
              <a:lnSpc>
                <a:spcPts val="3000"/>
              </a:lnSpc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ru-RU" altLang="en-US" sz="800" dirty="0">
                <a:solidFill>
                  <a:schemeClr val="bg1">
                    <a:lumMod val="50000"/>
                  </a:schemeClr>
                </a:solidFill>
              </a:rPr>
              <a:t>Германия</a:t>
            </a:r>
            <a:endParaRPr lang="fr-FR" altLang="en-US" sz="8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793" name="Table 7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983246"/>
              </p:ext>
            </p:extLst>
          </p:nvPr>
        </p:nvGraphicFramePr>
        <p:xfrm>
          <a:off x="676046" y="1603964"/>
          <a:ext cx="3640116" cy="822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0116">
                  <a:extLst>
                    <a:ext uri="{9D8B030D-6E8A-4147-A177-3AD203B41FA5}">
                      <a16:colId xmlns:a16="http://schemas.microsoft.com/office/drawing/2014/main" val="3663168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7000 инженеров</a:t>
                      </a:r>
                      <a:endParaRPr lang="ru-RU" sz="12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76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381180"/>
                  </a:ext>
                </a:extLst>
              </a:tr>
              <a:tr h="260161">
                <a:tc>
                  <a:txBody>
                    <a:bodyPr/>
                    <a:lstStyle/>
                    <a:p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14000 патентов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76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9090300"/>
                  </a:ext>
                </a:extLst>
              </a:tr>
              <a:tr h="260161">
                <a:tc>
                  <a:txBody>
                    <a:bodyPr/>
                    <a:lstStyle/>
                    <a:p>
                      <a:r>
                        <a:rPr lang="de-DE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+</a:t>
                      </a:r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6</a:t>
                      </a:r>
                      <a:r>
                        <a:rPr lang="de-DE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50</a:t>
                      </a:r>
                      <a:r>
                        <a:rPr lang="ru-RU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00</a:t>
                      </a:r>
                      <a:r>
                        <a:rPr lang="en-US" sz="120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0</a:t>
                      </a:r>
                      <a:r>
                        <a:rPr lang="en-US" sz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000$ </a:t>
                      </a:r>
                      <a:r>
                        <a:rPr lang="ru-RU" sz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инвестиций в </a:t>
                      </a:r>
                      <a:r>
                        <a:rPr lang="en-US" sz="1200" baseline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R&amp;D</a:t>
                      </a:r>
                      <a:endParaRPr lang="ru-RU" sz="120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476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994292"/>
                  </a:ext>
                </a:extLst>
              </a:tr>
            </a:tbl>
          </a:graphicData>
        </a:graphic>
      </p:graphicFrame>
      <p:pic>
        <p:nvPicPr>
          <p:cNvPr id="30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59" y="3614151"/>
            <a:ext cx="3434560" cy="1681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493782" y="6514909"/>
            <a:ext cx="4118994" cy="279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E3492D8-5C48-4E5D-AA09-534E3399E278}"/>
              </a:ext>
            </a:extLst>
          </p:cNvPr>
          <p:cNvSpPr txBox="1"/>
          <p:nvPr/>
        </p:nvSpPr>
        <p:spPr>
          <a:xfrm>
            <a:off x="536853" y="1220843"/>
            <a:ext cx="21047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TE Connectivity</a:t>
            </a:r>
            <a:endParaRPr lang="en-CA" sz="1400" b="1" dirty="0"/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562C7355-FAB5-414E-8902-1DEE0351FC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004545"/>
              </p:ext>
            </p:extLst>
          </p:nvPr>
        </p:nvGraphicFramePr>
        <p:xfrm>
          <a:off x="676046" y="2967277"/>
          <a:ext cx="3640116" cy="548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40116">
                  <a:extLst>
                    <a:ext uri="{9D8B030D-6E8A-4147-A177-3AD203B41FA5}">
                      <a16:colId xmlns:a16="http://schemas.microsoft.com/office/drawing/2014/main" val="366316837"/>
                    </a:ext>
                  </a:extLst>
                </a:gridCol>
              </a:tblGrid>
              <a:tr h="254384">
                <a:tc>
                  <a:txBody>
                    <a:bodyPr/>
                    <a:lstStyle/>
                    <a:p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 научно-исследовательских</a:t>
                      </a:r>
                      <a:r>
                        <a:rPr lang="ru-RU" sz="1200" b="1" baseline="0" dirty="0">
                          <a:solidFill>
                            <a:schemeClr val="bg1"/>
                          </a:solidFill>
                        </a:rPr>
                        <a:t> центров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476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3635146"/>
                  </a:ext>
                </a:extLst>
              </a:tr>
              <a:tr h="220744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bg1"/>
                          </a:solidFill>
                        </a:rPr>
                        <a:t>10 </a:t>
                      </a:r>
                      <a:r>
                        <a:rPr lang="ru-RU" sz="1200" b="1" dirty="0">
                          <a:solidFill>
                            <a:schemeClr val="bg1"/>
                          </a:solidFill>
                        </a:rPr>
                        <a:t>производственных</a:t>
                      </a:r>
                      <a:r>
                        <a:rPr lang="ru-RU" sz="1200" b="1" baseline="0" dirty="0">
                          <a:solidFill>
                            <a:schemeClr val="bg1"/>
                          </a:solidFill>
                        </a:rPr>
                        <a:t> площадок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74767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15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8439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Наше производство в Угличе</a:t>
            </a:r>
            <a:br>
              <a:rPr lang="ru-RU" dirty="0"/>
            </a:b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t>3</a:t>
            </a:fld>
            <a:endParaRPr lang="en-US"/>
          </a:p>
        </p:txBody>
      </p:sp>
      <p:sp>
        <p:nvSpPr>
          <p:cNvPr id="376" name="Content Placeholder 2"/>
          <p:cNvSpPr txBox="1">
            <a:spLocks/>
          </p:cNvSpPr>
          <p:nvPr/>
        </p:nvSpPr>
        <p:spPr>
          <a:xfrm>
            <a:off x="532273" y="3068122"/>
            <a:ext cx="6322680" cy="723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2438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8975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39825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ru-RU" sz="1200" dirty="0">
                <a:latin typeface="Arial" charset="0"/>
              </a:rPr>
              <a:t>Система менеджмента качества </a:t>
            </a:r>
            <a:r>
              <a:rPr lang="en-US" sz="1200" dirty="0">
                <a:latin typeface="Arial" charset="0"/>
              </a:rPr>
              <a:t>ISO 9001:2008</a:t>
            </a:r>
            <a:endParaRPr lang="ru-RU" sz="1200" dirty="0">
              <a:latin typeface="Arial" charset="0"/>
            </a:endParaRPr>
          </a:p>
          <a:p>
            <a:pPr>
              <a:lnSpc>
                <a:spcPct val="100000"/>
              </a:lnSpc>
            </a:pPr>
            <a:r>
              <a:rPr lang="ru-RU" sz="1200" dirty="0">
                <a:latin typeface="Arial" charset="0"/>
              </a:rPr>
              <a:t>Собственные разработки и патенты</a:t>
            </a:r>
          </a:p>
          <a:p>
            <a:pPr>
              <a:lnSpc>
                <a:spcPct val="100000"/>
              </a:lnSpc>
            </a:pPr>
            <a:r>
              <a:rPr lang="ru-RU" sz="1200" dirty="0">
                <a:latin typeface="Arial" charset="0"/>
              </a:rPr>
              <a:t>Испытательные лаборатории</a:t>
            </a:r>
          </a:p>
          <a:p>
            <a:pPr>
              <a:lnSpc>
                <a:spcPct val="100000"/>
              </a:lnSpc>
            </a:pPr>
            <a:endParaRPr lang="ru-RU" sz="1200" dirty="0">
              <a:latin typeface="Arial" charset="0"/>
            </a:endParaRPr>
          </a:p>
          <a:p>
            <a:endParaRPr lang="ru-RU" sz="1200" dirty="0">
              <a:latin typeface="Arial" charset="0"/>
            </a:endParaRPr>
          </a:p>
        </p:txBody>
      </p:sp>
      <p:pic>
        <p:nvPicPr>
          <p:cNvPr id="3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79" y="1246526"/>
            <a:ext cx="8168355" cy="1704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2" name="Picture 38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4348" y="3916793"/>
            <a:ext cx="4225856" cy="1918906"/>
          </a:xfrm>
          <a:prstGeom prst="rect">
            <a:avLst/>
          </a:prstGeom>
        </p:spPr>
      </p:pic>
      <p:sp>
        <p:nvSpPr>
          <p:cNvPr id="383" name="Content Placeholder 2"/>
          <p:cNvSpPr txBox="1">
            <a:spLocks/>
          </p:cNvSpPr>
          <p:nvPr/>
        </p:nvSpPr>
        <p:spPr>
          <a:xfrm>
            <a:off x="3362090" y="5960674"/>
            <a:ext cx="4129267" cy="2582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2438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8975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139825" indent="-2286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ru-RU" sz="1200" dirty="0">
                <a:latin typeface="Arial" charset="0"/>
              </a:rPr>
              <a:t>Количество номенклатурных позиций</a:t>
            </a:r>
          </a:p>
        </p:txBody>
      </p:sp>
      <p:pic>
        <p:nvPicPr>
          <p:cNvPr id="385" name="Picture 5" descr="IMG_40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80" y="4038446"/>
            <a:ext cx="900468" cy="76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6" name="Picture 4" descr="IMG_40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829" y="4038447"/>
            <a:ext cx="1019791" cy="76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201" y="4038446"/>
            <a:ext cx="1309778" cy="765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" name="Rectangle 388"/>
          <p:cNvSpPr/>
          <p:nvPr/>
        </p:nvSpPr>
        <p:spPr>
          <a:xfrm>
            <a:off x="4276133" y="2982279"/>
            <a:ext cx="4572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Основные направления производства для энергетики</a:t>
            </a:r>
          </a:p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Кабельная арматура 0,4 – 220 кВ</a:t>
            </a:r>
          </a:p>
          <a:p>
            <a:pPr marL="171450" indent="-171450" algn="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Арматура для СИП 0,4 кВ</a:t>
            </a:r>
          </a:p>
          <a:p>
            <a:pPr>
              <a:lnSpc>
                <a:spcPct val="150000"/>
              </a:lnSpc>
            </a:pPr>
            <a:endParaRPr lang="ru-RU" sz="14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390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030" y="4858594"/>
            <a:ext cx="1300949" cy="107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1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80" y="4858594"/>
            <a:ext cx="900468" cy="107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2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579" y="4858594"/>
            <a:ext cx="1008041" cy="107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439835" y="6502689"/>
            <a:ext cx="4118994" cy="279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03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37"/>
          <p:cNvSpPr>
            <a:spLocks noChangeArrowheads="1"/>
          </p:cNvSpPr>
          <p:nvPr/>
        </p:nvSpPr>
        <p:spPr bwMode="auto">
          <a:xfrm>
            <a:off x="0" y="2351787"/>
            <a:ext cx="9144000" cy="2278867"/>
          </a:xfrm>
          <a:prstGeom prst="roundRect">
            <a:avLst>
              <a:gd name="adj" fmla="val 0"/>
            </a:avLst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800" dirty="0">
              <a:solidFill>
                <a:srgbClr val="808080"/>
              </a:solidFill>
              <a:ea typeface="Arial" charset="0"/>
            </a:endParaRPr>
          </a:p>
        </p:txBody>
      </p:sp>
      <p:sp>
        <p:nvSpPr>
          <p:cNvPr id="10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НАБОР ДОВЕРЕННЫХ БРЕНДОВ</a:t>
            </a:r>
            <a:endParaRPr lang="en-US" dirty="0"/>
          </a:p>
        </p:txBody>
      </p:sp>
      <p:sp>
        <p:nvSpPr>
          <p:cNvPr id="2" name="Espace réservé du contenu 1"/>
          <p:cNvSpPr>
            <a:spLocks noGrp="1"/>
          </p:cNvSpPr>
          <p:nvPr>
            <p:ph idx="4294967295"/>
          </p:nvPr>
        </p:nvSpPr>
        <p:spPr>
          <a:xfrm>
            <a:off x="603048" y="2271994"/>
            <a:ext cx="8280000" cy="25908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>
              <a:lnSpc>
                <a:spcPct val="120000"/>
              </a:lnSpc>
            </a:pPr>
            <a:r>
              <a:rPr lang="ru-RU" sz="3800" dirty="0"/>
              <a:t>Отделение Энергетики - </a:t>
            </a:r>
            <a:r>
              <a:rPr lang="en-US" sz="3800" dirty="0"/>
              <a:t>TE Connectivity </a:t>
            </a:r>
            <a:r>
              <a:rPr lang="ru-RU" sz="3800" dirty="0"/>
              <a:t>предлагает широкий спектр надежных и эффективных по цене решений для электроэнергетики. </a:t>
            </a:r>
            <a:br>
              <a:rPr lang="de-DE" sz="3800" dirty="0"/>
            </a:br>
            <a:r>
              <a:rPr lang="ru-RU" sz="3800" dirty="0"/>
              <a:t>TE </a:t>
            </a:r>
            <a:r>
              <a:rPr lang="de-DE" sz="3800" dirty="0"/>
              <a:t>Connectivity</a:t>
            </a:r>
            <a:r>
              <a:rPr lang="ru-RU" sz="3800" dirty="0"/>
              <a:t> входит в число лидеров по производству и поставке продуктов и компонентов, что позволяет нам разрабатывать продукты принципиально новых поколений с использованием новейших технологий. Уже более 60 лет мы тесно работаем с нашими заказчиками по всему миру для внедрения новейших ноу-хау</a:t>
            </a:r>
            <a:r>
              <a:rPr lang="en-US" sz="3800" dirty="0"/>
              <a:t>.</a:t>
            </a:r>
            <a:endParaRPr lang="fr-FR" b="1" dirty="0">
              <a:solidFill>
                <a:srgbClr val="0073AE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1748" y="4812396"/>
            <a:ext cx="81025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err="1">
                <a:solidFill>
                  <a:schemeClr val="dk1"/>
                </a:solidFill>
                <a:latin typeface="+mn-lt"/>
              </a:rPr>
              <a:t>Axicom</a:t>
            </a:r>
            <a:r>
              <a:rPr lang="fr-FR" sz="2000" b="1" dirty="0">
                <a:solidFill>
                  <a:schemeClr val="dk1"/>
                </a:solidFill>
                <a:latin typeface="+mn-lt"/>
              </a:rPr>
              <a:t> 				</a:t>
            </a:r>
            <a:r>
              <a:rPr lang="fr-FR" sz="2000" b="1" dirty="0">
                <a:solidFill>
                  <a:schemeClr val="dk1"/>
                </a:solidFill>
              </a:rPr>
              <a:t>B&amp;H</a:t>
            </a:r>
          </a:p>
          <a:p>
            <a:r>
              <a:rPr lang="fr-FR" sz="2000" b="1" dirty="0" err="1">
                <a:solidFill>
                  <a:schemeClr val="dk1"/>
                </a:solidFill>
              </a:rPr>
              <a:t>Bowthorpe</a:t>
            </a:r>
            <a:r>
              <a:rPr lang="fr-FR" sz="2000" b="1" dirty="0">
                <a:solidFill>
                  <a:schemeClr val="dk1"/>
                </a:solidFill>
              </a:rPr>
              <a:t> EMP 		Crompton Instruments	</a:t>
            </a:r>
            <a:endParaRPr lang="fr-FR" sz="2000" b="1" dirty="0">
              <a:solidFill>
                <a:schemeClr val="dk1"/>
              </a:solidFill>
              <a:latin typeface="+mn-lt"/>
            </a:endParaRPr>
          </a:p>
          <a:p>
            <a:r>
              <a:rPr lang="fr-FR" sz="2000" b="1" dirty="0" err="1">
                <a:solidFill>
                  <a:schemeClr val="dk1"/>
                </a:solidFill>
                <a:latin typeface="+mn-lt"/>
              </a:rPr>
              <a:t>Guro</a:t>
            </a:r>
            <a:r>
              <a:rPr lang="fr-FR" sz="2000" b="1" dirty="0">
                <a:solidFill>
                  <a:schemeClr val="dk1"/>
                </a:solidFill>
                <a:latin typeface="+mn-lt"/>
              </a:rPr>
              <a:t>					</a:t>
            </a:r>
            <a:r>
              <a:rPr lang="fr-FR" sz="2000" b="1" dirty="0" err="1">
                <a:solidFill>
                  <a:schemeClr val="dk1"/>
                </a:solidFill>
                <a:latin typeface="+mn-lt"/>
              </a:rPr>
              <a:t>Raychem</a:t>
            </a:r>
            <a:r>
              <a:rPr lang="fr-FR" sz="2000" b="1" dirty="0">
                <a:solidFill>
                  <a:schemeClr val="dk1"/>
                </a:solidFill>
                <a:latin typeface="+mn-lt"/>
              </a:rPr>
              <a:t>	</a:t>
            </a:r>
          </a:p>
          <a:p>
            <a:r>
              <a:rPr lang="fr-FR" sz="2000" b="1" dirty="0">
                <a:solidFill>
                  <a:schemeClr val="dk1"/>
                </a:solidFill>
                <a:latin typeface="+mn-lt"/>
              </a:rPr>
              <a:t>SIMEL	</a:t>
            </a:r>
          </a:p>
        </p:txBody>
      </p:sp>
      <p:pic>
        <p:nvPicPr>
          <p:cNvPr id="2050" name="Picture 2" descr="tec_tab_rgb_or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24"/>
          <a:stretch/>
        </p:blipFill>
        <p:spPr bwMode="auto">
          <a:xfrm>
            <a:off x="436637" y="1055674"/>
            <a:ext cx="2052683" cy="12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25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48" y="635320"/>
            <a:ext cx="8280000" cy="471285"/>
          </a:xfrm>
        </p:spPr>
        <p:txBody>
          <a:bodyPr/>
          <a:lstStyle/>
          <a:p>
            <a:r>
              <a:rPr lang="ru-RU" dirty="0"/>
              <a:t>Кабельная арматура 0,4 – 220 кВ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t>5</a:t>
            </a:fld>
            <a:endParaRPr lang="en-US" dirty="0"/>
          </a:p>
        </p:txBody>
      </p:sp>
      <p:sp>
        <p:nvSpPr>
          <p:cNvPr id="49" name="Minus Sign 48"/>
          <p:cNvSpPr/>
          <p:nvPr/>
        </p:nvSpPr>
        <p:spPr>
          <a:xfrm rot="5400000">
            <a:off x="5073090" y="4283167"/>
            <a:ext cx="4095151" cy="469320"/>
          </a:xfrm>
          <a:prstGeom prst="mathMinus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Minus Sign 49"/>
          <p:cNvSpPr/>
          <p:nvPr/>
        </p:nvSpPr>
        <p:spPr>
          <a:xfrm rot="5400000">
            <a:off x="661683" y="3795219"/>
            <a:ext cx="3055980" cy="469263"/>
          </a:xfrm>
          <a:prstGeom prst="mathMinus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Minus Sign 50"/>
          <p:cNvSpPr/>
          <p:nvPr/>
        </p:nvSpPr>
        <p:spPr>
          <a:xfrm>
            <a:off x="1962059" y="4917769"/>
            <a:ext cx="1364142" cy="469320"/>
          </a:xfrm>
          <a:prstGeom prst="mathMinus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Minus Sign 53"/>
          <p:cNvSpPr/>
          <p:nvPr/>
        </p:nvSpPr>
        <p:spPr>
          <a:xfrm>
            <a:off x="1445467" y="4917769"/>
            <a:ext cx="584340" cy="469320"/>
          </a:xfrm>
          <a:prstGeom prst="mathMinu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Minus Sign 55"/>
          <p:cNvSpPr/>
          <p:nvPr/>
        </p:nvSpPr>
        <p:spPr>
          <a:xfrm rot="5400000">
            <a:off x="-712949" y="3776621"/>
            <a:ext cx="3235471" cy="469320"/>
          </a:xfrm>
          <a:prstGeom prst="mathMinu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692" y="1810133"/>
            <a:ext cx="220150" cy="1343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930" y="1798569"/>
            <a:ext cx="361374" cy="1343364"/>
          </a:xfrm>
          <a:prstGeom prst="rect">
            <a:avLst/>
          </a:prstGeom>
        </p:spPr>
      </p:pic>
      <p:sp>
        <p:nvSpPr>
          <p:cNvPr id="29" name="Minus Sign 28"/>
          <p:cNvSpPr/>
          <p:nvPr/>
        </p:nvSpPr>
        <p:spPr>
          <a:xfrm rot="5400000">
            <a:off x="9721" y="3876513"/>
            <a:ext cx="3055981" cy="398691"/>
          </a:xfrm>
          <a:prstGeom prst="mathMinu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7304" y="1788191"/>
            <a:ext cx="715925" cy="1343364"/>
          </a:xfrm>
          <a:prstGeom prst="rect">
            <a:avLst/>
          </a:prstGeom>
        </p:spPr>
      </p:pic>
      <p:sp>
        <p:nvSpPr>
          <p:cNvPr id="31" name="Minus Sign 30"/>
          <p:cNvSpPr/>
          <p:nvPr/>
        </p:nvSpPr>
        <p:spPr>
          <a:xfrm>
            <a:off x="767759" y="4917769"/>
            <a:ext cx="610290" cy="469320"/>
          </a:xfrm>
          <a:prstGeom prst="mathMinu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3787" y="1230065"/>
            <a:ext cx="533133" cy="176999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1842" y="1237624"/>
            <a:ext cx="482463" cy="177614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876" y="1736288"/>
            <a:ext cx="385823" cy="1267023"/>
          </a:xfrm>
          <a:prstGeom prst="rect">
            <a:avLst/>
          </a:prstGeom>
        </p:spPr>
      </p:pic>
      <p:sp>
        <p:nvSpPr>
          <p:cNvPr id="22" name="Minus Sign 21"/>
          <p:cNvSpPr/>
          <p:nvPr/>
        </p:nvSpPr>
        <p:spPr>
          <a:xfrm>
            <a:off x="6091337" y="5726459"/>
            <a:ext cx="1133559" cy="469320"/>
          </a:xfrm>
          <a:prstGeom prst="mathMinus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Minus Sign 22"/>
          <p:cNvSpPr/>
          <p:nvPr/>
        </p:nvSpPr>
        <p:spPr>
          <a:xfrm>
            <a:off x="3978256" y="4928147"/>
            <a:ext cx="666550" cy="469320"/>
          </a:xfrm>
          <a:prstGeom prst="mathMinus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6" name="Picture 24" descr="3pcHVmuffedetk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158" y="5009057"/>
            <a:ext cx="1617117" cy="30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Minus Sign 23"/>
          <p:cNvSpPr/>
          <p:nvPr/>
        </p:nvSpPr>
        <p:spPr>
          <a:xfrm>
            <a:off x="4644806" y="5726459"/>
            <a:ext cx="1081696" cy="469320"/>
          </a:xfrm>
          <a:prstGeom prst="mathMinus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4271" y="5825908"/>
            <a:ext cx="1590346" cy="270422"/>
          </a:xfrm>
          <a:prstGeom prst="rect">
            <a:avLst/>
          </a:prstGeom>
        </p:spPr>
      </p:pic>
      <p:sp>
        <p:nvSpPr>
          <p:cNvPr id="26" name="Minus Sign 25"/>
          <p:cNvSpPr/>
          <p:nvPr/>
        </p:nvSpPr>
        <p:spPr>
          <a:xfrm rot="5400000">
            <a:off x="5703312" y="4291416"/>
            <a:ext cx="3781203" cy="469320"/>
          </a:xfrm>
          <a:prstGeom prst="mathMinu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Minus Sign 26"/>
          <p:cNvSpPr/>
          <p:nvPr/>
        </p:nvSpPr>
        <p:spPr>
          <a:xfrm>
            <a:off x="7249298" y="5744843"/>
            <a:ext cx="461527" cy="469320"/>
          </a:xfrm>
          <a:prstGeom prst="mathMinu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Minus Sign 27"/>
          <p:cNvSpPr/>
          <p:nvPr/>
        </p:nvSpPr>
        <p:spPr>
          <a:xfrm rot="5400000">
            <a:off x="6301841" y="4302234"/>
            <a:ext cx="3781203" cy="469320"/>
          </a:xfrm>
          <a:prstGeom prst="mathMinu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Minus Sign 29"/>
          <p:cNvSpPr/>
          <p:nvPr/>
        </p:nvSpPr>
        <p:spPr>
          <a:xfrm>
            <a:off x="7852853" y="5744843"/>
            <a:ext cx="461527" cy="469320"/>
          </a:xfrm>
          <a:prstGeom prst="mathMinu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3428" y="3312684"/>
            <a:ext cx="8147569" cy="1434334"/>
          </a:xfrm>
          <a:prstGeom prst="rect">
            <a:avLst/>
          </a:prstGeom>
        </p:spPr>
      </p:pic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694900"/>
              </p:ext>
            </p:extLst>
          </p:nvPr>
        </p:nvGraphicFramePr>
        <p:xfrm>
          <a:off x="3360119" y="5379083"/>
          <a:ext cx="3098834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8834">
                  <a:extLst>
                    <a:ext uri="{9D8B030D-6E8A-4147-A177-3AD203B41FA5}">
                      <a16:colId xmlns:a16="http://schemas.microsoft.com/office/drawing/2014/main" val="4118007509"/>
                    </a:ext>
                  </a:extLst>
                </a:gridCol>
              </a:tblGrid>
              <a:tr h="327971">
                <a:tc>
                  <a:txBody>
                    <a:bodyPr/>
                    <a:lstStyle/>
                    <a:p>
                      <a:pPr algn="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Соединительные муфты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525403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0626081"/>
              </p:ext>
            </p:extLst>
          </p:nvPr>
        </p:nvGraphicFramePr>
        <p:xfrm>
          <a:off x="3366569" y="2810825"/>
          <a:ext cx="3085858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5858">
                  <a:extLst>
                    <a:ext uri="{9D8B030D-6E8A-4147-A177-3AD203B41FA5}">
                      <a16:colId xmlns:a16="http://schemas.microsoft.com/office/drawing/2014/main" val="41180075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Концевые муфты</a:t>
                      </a: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525403"/>
                  </a:ext>
                </a:extLst>
              </a:tr>
            </a:tbl>
          </a:graphicData>
        </a:graphic>
      </p:graphicFrame>
      <p:sp>
        <p:nvSpPr>
          <p:cNvPr id="34" name="Rectangle 33"/>
          <p:cNvSpPr/>
          <p:nvPr/>
        </p:nvSpPr>
        <p:spPr>
          <a:xfrm>
            <a:off x="439835" y="6502689"/>
            <a:ext cx="4118994" cy="279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9337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Textfeld 8"/>
          <p:cNvSpPr txBox="1">
            <a:spLocks noChangeArrowheads="1"/>
          </p:cNvSpPr>
          <p:nvPr/>
        </p:nvSpPr>
        <p:spPr bwMode="auto">
          <a:xfrm>
            <a:off x="510988" y="1113835"/>
            <a:ext cx="8339987" cy="101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364" tIns="46182" rIns="92364" bIns="46182">
            <a:spAutoFit/>
          </a:bodyPr>
          <a:lstStyle/>
          <a:p>
            <a:pPr algn="just" defTabSz="923925">
              <a:spcBef>
                <a:spcPct val="20000"/>
              </a:spcBef>
              <a:buClr>
                <a:schemeClr val="tx1"/>
              </a:buClr>
              <a:tabLst>
                <a:tab pos="2427288" algn="l"/>
              </a:tabLst>
            </a:pPr>
            <a:r>
              <a:rPr lang="en-US" sz="2000" dirty="0">
                <a:solidFill>
                  <a:srgbClr val="808080"/>
                </a:solidFill>
              </a:rPr>
              <a:t>TE Connectivity </a:t>
            </a:r>
            <a:r>
              <a:rPr lang="ru-RU" sz="2000" dirty="0">
                <a:solidFill>
                  <a:srgbClr val="808080"/>
                </a:solidFill>
              </a:rPr>
              <a:t>является одной из лидирующих в мире компаний по производству инновационных изделий и материалов с внедрением современных технологий.</a:t>
            </a:r>
            <a:endParaRPr lang="en-US" sz="2000" dirty="0">
              <a:solidFill>
                <a:srgbClr val="808080"/>
              </a:solidFill>
            </a:endParaRPr>
          </a:p>
        </p:txBody>
      </p:sp>
      <p:sp>
        <p:nvSpPr>
          <p:cNvPr id="46085" name="Text Box 6"/>
          <p:cNvSpPr txBox="1">
            <a:spLocks noChangeArrowheads="1"/>
          </p:cNvSpPr>
          <p:nvPr/>
        </p:nvSpPr>
        <p:spPr bwMode="auto">
          <a:xfrm>
            <a:off x="457668" y="3056503"/>
            <a:ext cx="1576387" cy="60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4" tIns="46182" rIns="92364" bIns="46182">
            <a:spAutoFit/>
          </a:bodyPr>
          <a:lstStyle/>
          <a:p>
            <a:pPr algn="ctr" defTabSz="923925"/>
            <a:r>
              <a:rPr lang="ru-RU" sz="1100" dirty="0" err="1">
                <a:solidFill>
                  <a:srgbClr val="808080"/>
                </a:solidFill>
              </a:rPr>
              <a:t>Трекинго-эрозионно</a:t>
            </a:r>
            <a:r>
              <a:rPr lang="ru-RU" sz="1100" dirty="0">
                <a:solidFill>
                  <a:srgbClr val="808080"/>
                </a:solidFill>
              </a:rPr>
              <a:t> стойкие и УФ-стойкие материалы</a:t>
            </a:r>
            <a:endParaRPr lang="en-US" sz="1100" dirty="0">
              <a:solidFill>
                <a:srgbClr val="808080"/>
              </a:solidFill>
            </a:endParaRPr>
          </a:p>
        </p:txBody>
      </p:sp>
      <p:pic>
        <p:nvPicPr>
          <p:cNvPr id="95239" name="Picture 7" descr="Fiberpi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0897" y="2113528"/>
            <a:ext cx="1000125" cy="927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95240" name="Picture 8" descr="Dickwand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0191" y="2113528"/>
            <a:ext cx="1000125" cy="927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95241" name="Picture 9" descr="Poll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222" y="2113528"/>
            <a:ext cx="1000125" cy="9271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95242" name="Picture 10" descr="Wass2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1440" y="2113528"/>
            <a:ext cx="995362" cy="925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95243" name="Picture 11" descr="Contact resistan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728" y="5170487"/>
            <a:ext cx="995362" cy="925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95244" name="Picture 12" descr="stress3t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9759" y="2113528"/>
            <a:ext cx="995363" cy="925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95245" name="Picture 13" descr="gel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5565" y="5170487"/>
            <a:ext cx="995363" cy="925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95246" name="Picture 14" descr="relcurrkl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5903" y="5170487"/>
            <a:ext cx="996950" cy="925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pic>
        <p:nvPicPr>
          <p:cNvPr id="95247" name="Picture 15" descr="res3cap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46609" y="5170487"/>
            <a:ext cx="996950" cy="9255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  <a:extLst/>
        </p:spPr>
      </p:pic>
      <p:sp>
        <p:nvSpPr>
          <p:cNvPr id="46096" name="Text Box 17"/>
          <p:cNvSpPr txBox="1">
            <a:spLocks noChangeArrowheads="1"/>
          </p:cNvSpPr>
          <p:nvPr/>
        </p:nvSpPr>
        <p:spPr bwMode="auto">
          <a:xfrm>
            <a:off x="1956922" y="3056503"/>
            <a:ext cx="2070100" cy="60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4" tIns="46182" rIns="92364" bIns="46182">
            <a:spAutoFit/>
          </a:bodyPr>
          <a:lstStyle/>
          <a:p>
            <a:pPr algn="ctr" defTabSz="923925"/>
            <a:r>
              <a:rPr lang="ru-RU" sz="1100" dirty="0">
                <a:solidFill>
                  <a:srgbClr val="808080"/>
                </a:solidFill>
              </a:rPr>
              <a:t>Трехслойные высокоточные термоусаживаемые материалы</a:t>
            </a:r>
            <a:endParaRPr lang="en-US" sz="1100" dirty="0">
              <a:solidFill>
                <a:srgbClr val="808080"/>
              </a:solidFill>
            </a:endParaRPr>
          </a:p>
        </p:txBody>
      </p:sp>
      <p:sp>
        <p:nvSpPr>
          <p:cNvPr id="46097" name="Text Box 18"/>
          <p:cNvSpPr txBox="1">
            <a:spLocks noChangeArrowheads="1"/>
          </p:cNvSpPr>
          <p:nvPr/>
        </p:nvSpPr>
        <p:spPr bwMode="auto">
          <a:xfrm>
            <a:off x="3955303" y="3056503"/>
            <a:ext cx="1611312" cy="60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4" tIns="46182" rIns="92364" bIns="46182">
            <a:spAutoFit/>
          </a:bodyPr>
          <a:lstStyle/>
          <a:p>
            <a:pPr algn="ctr" defTabSz="923925"/>
            <a:r>
              <a:rPr lang="ru-RU" sz="1100" dirty="0">
                <a:solidFill>
                  <a:srgbClr val="808080"/>
                </a:solidFill>
              </a:rPr>
              <a:t>Усиленные композитные материалы</a:t>
            </a:r>
            <a:endParaRPr lang="en-US" sz="1100" dirty="0">
              <a:solidFill>
                <a:srgbClr val="808080"/>
              </a:solidFill>
            </a:endParaRPr>
          </a:p>
        </p:txBody>
      </p:sp>
      <p:sp>
        <p:nvSpPr>
          <p:cNvPr id="46098" name="Text Box 19"/>
          <p:cNvSpPr txBox="1">
            <a:spLocks noChangeArrowheads="1"/>
          </p:cNvSpPr>
          <p:nvPr/>
        </p:nvSpPr>
        <p:spPr bwMode="auto">
          <a:xfrm>
            <a:off x="5730127" y="3083017"/>
            <a:ext cx="1677987" cy="43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4" tIns="46182" rIns="92364" bIns="46182" anchor="b">
            <a:spAutoFit/>
          </a:bodyPr>
          <a:lstStyle/>
          <a:p>
            <a:pPr algn="ctr" defTabSz="923925"/>
            <a:r>
              <a:rPr lang="ru-RU" sz="1100" dirty="0">
                <a:solidFill>
                  <a:srgbClr val="808080"/>
                </a:solidFill>
              </a:rPr>
              <a:t>Надежная герметизация</a:t>
            </a:r>
            <a:endParaRPr lang="de-DE" sz="1100" dirty="0">
              <a:solidFill>
                <a:srgbClr val="808080"/>
              </a:solidFill>
            </a:endParaRPr>
          </a:p>
        </p:txBody>
      </p:sp>
      <p:sp>
        <p:nvSpPr>
          <p:cNvPr id="46099" name="Text Box 20"/>
          <p:cNvSpPr txBox="1">
            <a:spLocks noChangeArrowheads="1"/>
          </p:cNvSpPr>
          <p:nvPr/>
        </p:nvSpPr>
        <p:spPr bwMode="auto">
          <a:xfrm>
            <a:off x="7638301" y="2998378"/>
            <a:ext cx="1406525" cy="60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4" tIns="46182" rIns="92364" bIns="46182" anchor="b">
            <a:spAutoFit/>
          </a:bodyPr>
          <a:lstStyle/>
          <a:p>
            <a:pPr algn="ctr" defTabSz="923925"/>
            <a:r>
              <a:rPr lang="ru-RU" sz="1100" dirty="0">
                <a:solidFill>
                  <a:srgbClr val="808080"/>
                </a:solidFill>
              </a:rPr>
              <a:t>Управление электрическим полем</a:t>
            </a:r>
            <a:endParaRPr lang="en-US" sz="1100" dirty="0">
              <a:solidFill>
                <a:srgbClr val="808080"/>
              </a:solidFill>
            </a:endParaRPr>
          </a:p>
        </p:txBody>
      </p:sp>
      <p:sp>
        <p:nvSpPr>
          <p:cNvPr id="46100" name="Text Box 21"/>
          <p:cNvSpPr txBox="1">
            <a:spLocks noChangeArrowheads="1"/>
          </p:cNvSpPr>
          <p:nvPr/>
        </p:nvSpPr>
        <p:spPr bwMode="auto">
          <a:xfrm>
            <a:off x="1935210" y="4757717"/>
            <a:ext cx="1938337" cy="43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4" tIns="46182" rIns="92364" bIns="46182" anchor="b">
            <a:spAutoFit/>
          </a:bodyPr>
          <a:lstStyle/>
          <a:p>
            <a:pPr algn="ctr" defTabSz="923925"/>
            <a:r>
              <a:rPr lang="ru-RU" sz="1100" dirty="0">
                <a:solidFill>
                  <a:srgbClr val="808080"/>
                </a:solidFill>
              </a:rPr>
              <a:t>Системы защиты от перенапряжений</a:t>
            </a:r>
            <a:endParaRPr lang="en-US" sz="1100" dirty="0">
              <a:solidFill>
                <a:srgbClr val="808080"/>
              </a:solidFill>
            </a:endParaRPr>
          </a:p>
        </p:txBody>
      </p:sp>
      <p:sp>
        <p:nvSpPr>
          <p:cNvPr id="46101" name="Text Box 22"/>
          <p:cNvSpPr txBox="1">
            <a:spLocks noChangeArrowheads="1"/>
          </p:cNvSpPr>
          <p:nvPr/>
        </p:nvSpPr>
        <p:spPr bwMode="auto">
          <a:xfrm>
            <a:off x="4075159" y="4757717"/>
            <a:ext cx="1339850" cy="43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4" tIns="46182" rIns="92364" bIns="46182" anchor="b">
            <a:spAutoFit/>
          </a:bodyPr>
          <a:lstStyle/>
          <a:p>
            <a:pPr algn="ctr" defTabSz="923925"/>
            <a:r>
              <a:rPr lang="ru-RU" sz="1100" dirty="0">
                <a:solidFill>
                  <a:srgbClr val="808080"/>
                </a:solidFill>
              </a:rPr>
              <a:t>Заливные технологии</a:t>
            </a:r>
            <a:endParaRPr lang="en-US" sz="1200" dirty="0">
              <a:solidFill>
                <a:srgbClr val="808080"/>
              </a:solidFill>
            </a:endParaRPr>
          </a:p>
        </p:txBody>
      </p:sp>
      <p:sp>
        <p:nvSpPr>
          <p:cNvPr id="46102" name="Text Box 23"/>
          <p:cNvSpPr txBox="1">
            <a:spLocks noChangeArrowheads="1"/>
          </p:cNvSpPr>
          <p:nvPr/>
        </p:nvSpPr>
        <p:spPr bwMode="auto">
          <a:xfrm>
            <a:off x="5901577" y="4759297"/>
            <a:ext cx="1303338" cy="43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4" tIns="46182" rIns="92364" bIns="46182" anchor="b">
            <a:spAutoFit/>
          </a:bodyPr>
          <a:lstStyle/>
          <a:p>
            <a:pPr algn="ctr" defTabSz="923925"/>
            <a:r>
              <a:rPr lang="ru-RU" sz="1100" dirty="0" err="1">
                <a:solidFill>
                  <a:srgbClr val="808080"/>
                </a:solidFill>
              </a:rPr>
              <a:t>Гелевые</a:t>
            </a:r>
            <a:r>
              <a:rPr lang="ru-RU" sz="1100" dirty="0">
                <a:solidFill>
                  <a:srgbClr val="808080"/>
                </a:solidFill>
              </a:rPr>
              <a:t> технологии</a:t>
            </a:r>
            <a:endParaRPr lang="en-US" sz="1100" dirty="0">
              <a:solidFill>
                <a:srgbClr val="808080"/>
              </a:solidFill>
            </a:endParaRPr>
          </a:p>
        </p:txBody>
      </p:sp>
      <p:sp>
        <p:nvSpPr>
          <p:cNvPr id="46103" name="Text Box 24"/>
          <p:cNvSpPr txBox="1">
            <a:spLocks noChangeArrowheads="1"/>
          </p:cNvSpPr>
          <p:nvPr/>
        </p:nvSpPr>
        <p:spPr bwMode="auto">
          <a:xfrm>
            <a:off x="7538290" y="4757717"/>
            <a:ext cx="1506536" cy="431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364" tIns="46182" rIns="92364" bIns="46182" anchor="b">
            <a:spAutoFit/>
          </a:bodyPr>
          <a:lstStyle/>
          <a:p>
            <a:pPr algn="ctr" defTabSz="923925"/>
            <a:r>
              <a:rPr lang="ru-RU" sz="1100" dirty="0">
                <a:solidFill>
                  <a:srgbClr val="808080"/>
                </a:solidFill>
              </a:rPr>
              <a:t>Технологии </a:t>
            </a:r>
            <a:r>
              <a:rPr lang="ru-RU" sz="1100" dirty="0" err="1">
                <a:solidFill>
                  <a:srgbClr val="808080"/>
                </a:solidFill>
              </a:rPr>
              <a:t>срывных</a:t>
            </a:r>
            <a:r>
              <a:rPr lang="ru-RU" sz="1100" dirty="0">
                <a:solidFill>
                  <a:srgbClr val="808080"/>
                </a:solidFill>
              </a:rPr>
              <a:t> болтов</a:t>
            </a:r>
            <a:endParaRPr lang="en-US" sz="1100" dirty="0">
              <a:solidFill>
                <a:srgbClr val="808080"/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Культура инноваций</a:t>
            </a:r>
            <a:endParaRPr lang="en-US" dirty="0"/>
          </a:p>
        </p:txBody>
      </p:sp>
      <p:sp>
        <p:nvSpPr>
          <p:cNvPr id="28" name="Rounded Rectangle 37"/>
          <p:cNvSpPr>
            <a:spLocks noChangeArrowheads="1"/>
          </p:cNvSpPr>
          <p:nvPr/>
        </p:nvSpPr>
        <p:spPr bwMode="auto">
          <a:xfrm>
            <a:off x="510989" y="3681610"/>
            <a:ext cx="8339987" cy="976886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bg2">
                  <a:alpha val="48000"/>
                </a:schemeClr>
              </a:gs>
              <a:gs pos="100000">
                <a:srgbClr val="FFFFFF">
                  <a:alpha val="82000"/>
                </a:srgbClr>
              </a:gs>
            </a:gsLst>
            <a:lin ang="108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just"/>
            <a:r>
              <a:rPr lang="ru-RU" dirty="0">
                <a:solidFill>
                  <a:srgbClr val="808080"/>
                </a:solidFill>
                <a:ea typeface="Arial" charset="0"/>
              </a:rPr>
              <a:t>Наши передовые технологии и ноу-хау представлены в нашем портфолио всемирно известных продуктовых линейках</a:t>
            </a:r>
            <a:r>
              <a:rPr lang="en-US" dirty="0">
                <a:solidFill>
                  <a:srgbClr val="808080"/>
                </a:solidFill>
                <a:ea typeface="Arial" charset="0"/>
              </a:rPr>
              <a:t>: </a:t>
            </a:r>
            <a:r>
              <a:rPr lang="ru-RU" dirty="0">
                <a:solidFill>
                  <a:srgbClr val="808080"/>
                </a:solidFill>
                <a:ea typeface="Arial" charset="0"/>
              </a:rPr>
              <a:t>кабельные муфты</a:t>
            </a:r>
            <a:r>
              <a:rPr lang="en-US" dirty="0">
                <a:solidFill>
                  <a:srgbClr val="808080"/>
                </a:solidFill>
                <a:ea typeface="Arial" charset="0"/>
              </a:rPr>
              <a:t>, </a:t>
            </a:r>
            <a:r>
              <a:rPr lang="ru-RU" dirty="0">
                <a:solidFill>
                  <a:srgbClr val="808080"/>
                </a:solidFill>
                <a:ea typeface="Arial" charset="0"/>
              </a:rPr>
              <a:t>арматура СИП</a:t>
            </a:r>
            <a:r>
              <a:rPr lang="en-US" dirty="0">
                <a:solidFill>
                  <a:srgbClr val="808080"/>
                </a:solidFill>
                <a:ea typeface="Arial" charset="0"/>
              </a:rPr>
              <a:t>, </a:t>
            </a:r>
            <a:r>
              <a:rPr lang="ru-RU" dirty="0">
                <a:solidFill>
                  <a:srgbClr val="808080"/>
                </a:solidFill>
                <a:ea typeface="Arial" charset="0"/>
              </a:rPr>
              <a:t>ОПН</a:t>
            </a:r>
            <a:r>
              <a:rPr lang="en-US" dirty="0">
                <a:solidFill>
                  <a:srgbClr val="808080"/>
                </a:solidFill>
                <a:ea typeface="Arial" charset="0"/>
              </a:rPr>
              <a:t>, </a:t>
            </a:r>
            <a:r>
              <a:rPr lang="ru-RU" dirty="0">
                <a:solidFill>
                  <a:srgbClr val="808080"/>
                </a:solidFill>
                <a:ea typeface="Arial" charset="0"/>
              </a:rPr>
              <a:t>специализированный инструмент</a:t>
            </a:r>
            <a:r>
              <a:rPr lang="en-US" dirty="0">
                <a:solidFill>
                  <a:srgbClr val="808080"/>
                </a:solidFill>
                <a:ea typeface="Arial" charset="0"/>
              </a:rPr>
              <a:t>, </a:t>
            </a:r>
            <a:r>
              <a:rPr lang="ru-RU" dirty="0">
                <a:solidFill>
                  <a:srgbClr val="808080"/>
                </a:solidFill>
                <a:ea typeface="Arial" charset="0"/>
              </a:rPr>
              <a:t>и других</a:t>
            </a:r>
            <a:r>
              <a:rPr lang="en-US" dirty="0">
                <a:solidFill>
                  <a:srgbClr val="808080"/>
                </a:solidFill>
                <a:ea typeface="Arial" charset="0"/>
              </a:rPr>
              <a:t>…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2153" y="5170487"/>
            <a:ext cx="1018823" cy="920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46084" name="Text Box 5"/>
          <p:cNvSpPr txBox="1">
            <a:spLocks noChangeArrowheads="1"/>
          </p:cNvSpPr>
          <p:nvPr/>
        </p:nvSpPr>
        <p:spPr bwMode="auto">
          <a:xfrm>
            <a:off x="291353" y="4588440"/>
            <a:ext cx="1662112" cy="60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64" tIns="46182" rIns="92364" bIns="46182" anchor="b">
            <a:spAutoFit/>
          </a:bodyPr>
          <a:lstStyle/>
          <a:p>
            <a:pPr algn="ctr" defTabSz="923925"/>
            <a:r>
              <a:rPr lang="ru-RU" sz="1100" dirty="0">
                <a:solidFill>
                  <a:srgbClr val="808080"/>
                </a:solidFill>
              </a:rPr>
              <a:t>Снижение переходных сопротивлений</a:t>
            </a:r>
            <a:endParaRPr lang="en-US" sz="1100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43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48" y="655819"/>
            <a:ext cx="8280000" cy="948391"/>
          </a:xfrm>
        </p:spPr>
        <p:txBody>
          <a:bodyPr/>
          <a:lstStyle/>
          <a:p>
            <a:r>
              <a:rPr lang="ru-RU" sz="2800" dirty="0"/>
              <a:t>Вопросы по решению</a:t>
            </a:r>
            <a:r>
              <a:rPr lang="ru-RU" sz="2800" dirty="0">
                <a:solidFill>
                  <a:schemeClr val="tx1"/>
                </a:solidFill>
              </a:rPr>
              <a:t> сложных технических задач подключения кабельных линий на АЭС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t>7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14348" y="1859340"/>
            <a:ext cx="8280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Какие технические сложности чаще всего встречаются при использовании  кабельных муфт на кабельных линиях АЭС?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bg1">
                    <a:lumMod val="50000"/>
                  </a:schemeClr>
                </a:solidFill>
              </a:rPr>
              <a:t>Кто в АО «Концерн «Росэнергоатом» формирует техническую политику по эксплуатации кабельных систем (кабель и кабельные муфты) в условиях отсутствия специализированного департамента?</a:t>
            </a:r>
          </a:p>
        </p:txBody>
      </p:sp>
      <p:sp>
        <p:nvSpPr>
          <p:cNvPr id="9" name="Rectangle 8"/>
          <p:cNvSpPr/>
          <p:nvPr/>
        </p:nvSpPr>
        <p:spPr>
          <a:xfrm>
            <a:off x="439835" y="6502689"/>
            <a:ext cx="4118994" cy="279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056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840" y="650550"/>
            <a:ext cx="8280000" cy="948391"/>
          </a:xfrm>
        </p:spPr>
        <p:txBody>
          <a:bodyPr/>
          <a:lstStyle/>
          <a:p>
            <a:r>
              <a:rPr lang="ru-RU" sz="2800" dirty="0"/>
              <a:t>Как повысить </a:t>
            </a:r>
            <a:r>
              <a:rPr lang="ru-RU" sz="2800" dirty="0">
                <a:solidFill>
                  <a:schemeClr val="tx1"/>
                </a:solidFill>
              </a:rPr>
              <a:t>надёжность</a:t>
            </a:r>
            <a:r>
              <a:rPr lang="ru-RU" sz="2800" dirty="0"/>
              <a:t> работы КЛ при максимальной компактности кабельных подключений</a:t>
            </a:r>
            <a:r>
              <a:rPr lang="en-US" sz="2800" dirty="0"/>
              <a:t>?</a:t>
            </a:r>
            <a:endParaRPr lang="ru-RU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t>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6037" y="4558332"/>
            <a:ext cx="2920958" cy="6291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Качество монтажа</a:t>
            </a:r>
          </a:p>
        </p:txBody>
      </p:sp>
      <p:sp>
        <p:nvSpPr>
          <p:cNvPr id="8" name="Rectangle 7"/>
          <p:cNvSpPr/>
          <p:nvPr/>
        </p:nvSpPr>
        <p:spPr>
          <a:xfrm>
            <a:off x="5216453" y="4558332"/>
            <a:ext cx="3127644" cy="6291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/>
              <a:t>Компактность изделия при сохранении максимальной надежности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24806" y="2459357"/>
            <a:ext cx="5118625" cy="13770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ru-RU" sz="1600" dirty="0">
                <a:solidFill>
                  <a:srgbClr val="E98300"/>
                </a:solidFill>
              </a:rPr>
              <a:t>Муфта – самое слабое звено в кабельной цепи.</a:t>
            </a:r>
          </a:p>
          <a:p>
            <a:pPr algn="just"/>
            <a:endParaRPr lang="ru-RU" sz="1600" dirty="0">
              <a:solidFill>
                <a:srgbClr val="E98300"/>
              </a:solidFill>
            </a:endParaRPr>
          </a:p>
          <a:p>
            <a:pPr algn="just"/>
            <a:r>
              <a:rPr lang="ru-RU" sz="1600" dirty="0">
                <a:solidFill>
                  <a:srgbClr val="E98300"/>
                </a:solidFill>
              </a:rPr>
              <a:t>От качества кабельной муфты зависит «здоровье» кабельной линии и подключенного к ней оборудования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14840" y="5260322"/>
            <a:ext cx="3077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обучение персонала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контроль квалификации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65134" y="5293875"/>
            <a:ext cx="4005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испытанная конструкция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надёжные компоненты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Максимальная компактность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39835" y="6502689"/>
            <a:ext cx="4118994" cy="279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Minus Sign 11"/>
          <p:cNvSpPr/>
          <p:nvPr/>
        </p:nvSpPr>
        <p:spPr>
          <a:xfrm>
            <a:off x="199465" y="4159575"/>
            <a:ext cx="3817398" cy="469320"/>
          </a:xfrm>
          <a:prstGeom prst="mathMinus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Minus Sign 12"/>
          <p:cNvSpPr/>
          <p:nvPr/>
        </p:nvSpPr>
        <p:spPr>
          <a:xfrm rot="5400000">
            <a:off x="395319" y="3898468"/>
            <a:ext cx="741086" cy="469263"/>
          </a:xfrm>
          <a:prstGeom prst="mathMinus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49" y="2572291"/>
            <a:ext cx="222489" cy="13576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4163B2-4B37-4B2F-8EDD-13CAF1EB9D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092" t="5262" r="16585" b="11335"/>
          <a:stretch/>
        </p:blipFill>
        <p:spPr>
          <a:xfrm>
            <a:off x="6043431" y="1673952"/>
            <a:ext cx="1907078" cy="2582356"/>
          </a:xfrm>
          <a:prstGeom prst="rect">
            <a:avLst/>
          </a:prstGeom>
        </p:spPr>
      </p:pic>
      <p:sp>
        <p:nvSpPr>
          <p:cNvPr id="15" name="Minus Sign 14"/>
          <p:cNvSpPr/>
          <p:nvPr/>
        </p:nvSpPr>
        <p:spPr>
          <a:xfrm>
            <a:off x="4678062" y="4160331"/>
            <a:ext cx="3004836" cy="469320"/>
          </a:xfrm>
          <a:prstGeom prst="mathMinus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7860" y="4232308"/>
            <a:ext cx="1590346" cy="297138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9BD3A87B-EA84-41AC-8463-D6B23A4107A7}"/>
              </a:ext>
            </a:extLst>
          </p:cNvPr>
          <p:cNvSpPr/>
          <p:nvPr/>
        </p:nvSpPr>
        <p:spPr>
          <a:xfrm>
            <a:off x="7167977" y="4200525"/>
            <a:ext cx="117330" cy="245269"/>
          </a:xfrm>
          <a:custGeom>
            <a:avLst/>
            <a:gdLst>
              <a:gd name="connsiteX0" fmla="*/ 114300 w 117330"/>
              <a:gd name="connsiteY0" fmla="*/ 245269 h 245269"/>
              <a:gd name="connsiteX1" fmla="*/ 2382 w 117330"/>
              <a:gd name="connsiteY1" fmla="*/ 242888 h 245269"/>
              <a:gd name="connsiteX2" fmla="*/ 0 w 117330"/>
              <a:gd name="connsiteY2" fmla="*/ 0 h 245269"/>
              <a:gd name="connsiteX3" fmla="*/ 116682 w 117330"/>
              <a:gd name="connsiteY3" fmla="*/ 21431 h 245269"/>
              <a:gd name="connsiteX4" fmla="*/ 114300 w 117330"/>
              <a:gd name="connsiteY4" fmla="*/ 245269 h 245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330" h="245269">
                <a:moveTo>
                  <a:pt x="114300" y="245269"/>
                </a:moveTo>
                <a:lnTo>
                  <a:pt x="2382" y="242888"/>
                </a:lnTo>
                <a:lnTo>
                  <a:pt x="0" y="0"/>
                </a:lnTo>
                <a:lnTo>
                  <a:pt x="116682" y="21431"/>
                </a:lnTo>
                <a:cubicBezTo>
                  <a:pt x="117476" y="96837"/>
                  <a:pt x="118269" y="172244"/>
                  <a:pt x="114300" y="245269"/>
                </a:cubicBezTo>
                <a:close/>
              </a:path>
            </a:pathLst>
          </a:custGeom>
          <a:solidFill>
            <a:srgbClr val="747678"/>
          </a:solidFill>
          <a:ln>
            <a:solidFill>
              <a:srgbClr val="74767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4754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48" y="655820"/>
            <a:ext cx="8267188" cy="736754"/>
          </a:xfrm>
        </p:spPr>
        <p:txBody>
          <a:bodyPr/>
          <a:lstStyle/>
          <a:p>
            <a:r>
              <a:rPr lang="ru-RU" dirty="0"/>
              <a:t>Компактность установленных кабельных муфт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31686-8DE2-9B43-980D-29AE692D7900}" type="slidenum">
              <a:rPr lang="en-US" smtClean="0"/>
              <a:t>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39835" y="6502689"/>
            <a:ext cx="4118994" cy="279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9343A98-423D-4EEF-BE22-704DFC5EFC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874" y="1719769"/>
            <a:ext cx="2457891" cy="4171610"/>
          </a:xfrm>
          <a:prstGeom prst="rect">
            <a:avLst/>
          </a:prstGeom>
          <a:ln>
            <a:noFill/>
          </a:ln>
        </p:spPr>
      </p:pic>
      <p:pic>
        <p:nvPicPr>
          <p:cNvPr id="7" name="Picture 4" descr="Untitled-9">
            <a:extLst>
              <a:ext uri="{FF2B5EF4-FFF2-40B4-BE49-F238E27FC236}">
                <a16:creationId xmlns:a16="http://schemas.microsoft.com/office/drawing/2014/main" id="{2D56D74F-BDA3-41EC-9DDD-38A599118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492" y="1719769"/>
            <a:ext cx="2901950" cy="4171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E152E9-7BAD-4955-9BDB-09E6F5CB54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909" r="29546"/>
          <a:stretch/>
        </p:blipFill>
        <p:spPr>
          <a:xfrm>
            <a:off x="1013458" y="1744635"/>
            <a:ext cx="1172158" cy="22230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FF766F-ED2E-49CD-8877-7B6A1802A64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031" r="27241"/>
          <a:stretch/>
        </p:blipFill>
        <p:spPr>
          <a:xfrm>
            <a:off x="1099475" y="4319754"/>
            <a:ext cx="1000125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95284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TE Colors">
      <a:dk1>
        <a:srgbClr val="E98300"/>
      </a:dk1>
      <a:lt1>
        <a:srgbClr val="FFFFFF"/>
      </a:lt1>
      <a:dk2>
        <a:srgbClr val="747678"/>
      </a:dk2>
      <a:lt2>
        <a:srgbClr val="E7E6E6"/>
      </a:lt2>
      <a:accent1>
        <a:srgbClr val="0066A1"/>
      </a:accent1>
      <a:accent2>
        <a:srgbClr val="3DB7E4"/>
      </a:accent2>
      <a:accent3>
        <a:srgbClr val="FCD450"/>
      </a:accent3>
      <a:accent4>
        <a:srgbClr val="CD202C"/>
      </a:accent4>
      <a:accent5>
        <a:srgbClr val="899F99"/>
      </a:accent5>
      <a:accent6>
        <a:srgbClr val="D6E342"/>
      </a:accent6>
      <a:hlink>
        <a:srgbClr val="0563C1"/>
      </a:hlink>
      <a:folHlink>
        <a:srgbClr val="954F72"/>
      </a:folHlink>
    </a:clrScheme>
    <a:fontScheme name="T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_PPT_Template_4x3_2016" id="{872FCB26-5A52-824D-B582-2FD2E11B5B64}" vid="{44089D06-288C-1E4C-9643-06D41659E9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TE_PPT_Template_4x3_2016</Template>
  <TotalTime>139</TotalTime>
  <Words>441</Words>
  <Application>Microsoft Office PowerPoint</Application>
  <PresentationFormat>On-screen Show (4:3)</PresentationFormat>
  <Paragraphs>88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ＭＳ Ｐゴシック</vt:lpstr>
      <vt:lpstr>Arial</vt:lpstr>
      <vt:lpstr>Calibri</vt:lpstr>
      <vt:lpstr>Default Theme</vt:lpstr>
      <vt:lpstr>ООО «Тайко Электроникс РУС»</vt:lpstr>
      <vt:lpstr>О компании</vt:lpstr>
      <vt:lpstr>Наше производство в Угличе </vt:lpstr>
      <vt:lpstr>НАБОР ДОВЕРЕННЫХ БРЕНДОВ</vt:lpstr>
      <vt:lpstr>Кабельная арматура 0,4 – 220 кВ</vt:lpstr>
      <vt:lpstr>Культура инноваций</vt:lpstr>
      <vt:lpstr>Вопросы по решению сложных технических задач подключения кабельных линий на АЭС</vt:lpstr>
      <vt:lpstr>Как повысить надёжность работы КЛ при максимальной компактности кабельных подключений?</vt:lpstr>
      <vt:lpstr>Компактность установленных кабельных муфт</vt:lpstr>
      <vt:lpstr>Качество установленных термоусаживаемых материалов</vt:lpstr>
      <vt:lpstr>Трекинго-эрозионная стойкость и герметичность кабельных муфт</vt:lpstr>
      <vt:lpstr>Специализированная кабельная арматура TE Connectivity для АЭС</vt:lpstr>
      <vt:lpstr>Кабельная арматура для АЭС Квалификация: LOCA, Класс 1E (K1) </vt:lpstr>
      <vt:lpstr>PowerPoint Presentation</vt:lpstr>
    </vt:vector>
  </TitlesOfParts>
  <Manager>Sheri Chandler</Manager>
  <Company>TE Connectivity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ООО «Тайко Электроникс РУС»</dc:title>
  <dc:subject/>
  <dc:creator>Guzh, Yury</dc:creator>
  <cp:keywords/>
  <dc:description/>
  <cp:lastModifiedBy>Alsua, Julie</cp:lastModifiedBy>
  <cp:revision>122</cp:revision>
  <cp:lastPrinted>2017-08-16T15:10:49Z</cp:lastPrinted>
  <dcterms:created xsi:type="dcterms:W3CDTF">2017-08-03T07:34:59Z</dcterms:created>
  <dcterms:modified xsi:type="dcterms:W3CDTF">2018-11-26T13:25:18Z</dcterms:modified>
  <cp:category>2016 - Version 1</cp:category>
</cp:coreProperties>
</file>